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32"/>
  </p:notesMasterIdLst>
  <p:handoutMasterIdLst>
    <p:handoutMasterId r:id="rId33"/>
  </p:handoutMasterIdLst>
  <p:sldIdLst>
    <p:sldId id="754" r:id="rId5"/>
    <p:sldId id="809" r:id="rId6"/>
    <p:sldId id="808" r:id="rId7"/>
    <p:sldId id="2147308441" r:id="rId8"/>
    <p:sldId id="738" r:id="rId9"/>
    <p:sldId id="2147308440" r:id="rId10"/>
    <p:sldId id="807" r:id="rId11"/>
    <p:sldId id="2147308439" r:id="rId12"/>
    <p:sldId id="2147308444" r:id="rId13"/>
    <p:sldId id="2147308442" r:id="rId14"/>
    <p:sldId id="2147308443" r:id="rId15"/>
    <p:sldId id="813" r:id="rId16"/>
    <p:sldId id="815" r:id="rId17"/>
    <p:sldId id="810" r:id="rId18"/>
    <p:sldId id="816" r:id="rId19"/>
    <p:sldId id="820" r:id="rId20"/>
    <p:sldId id="821" r:id="rId21"/>
    <p:sldId id="819" r:id="rId22"/>
    <p:sldId id="817" r:id="rId23"/>
    <p:sldId id="822" r:id="rId24"/>
    <p:sldId id="823" r:id="rId25"/>
    <p:sldId id="2147308437" r:id="rId26"/>
    <p:sldId id="827" r:id="rId27"/>
    <p:sldId id="824" r:id="rId28"/>
    <p:sldId id="825" r:id="rId29"/>
    <p:sldId id="826" r:id="rId30"/>
    <p:sldId id="828" r:id="rId31"/>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D9F4D6"/>
    <a:srgbClr val="004831"/>
    <a:srgbClr val="E8E8E8"/>
    <a:srgbClr val="DEDEDE"/>
    <a:srgbClr val="F8F8F8"/>
    <a:srgbClr val="B3B3B3"/>
    <a:srgbClr val="6E6E6E"/>
    <a:srgbClr val="0071C5"/>
    <a:srgbClr val="4A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78B25A-D2AE-4B5C-AF44-221FC69321A9}" v="369" dt="2022-08-01T22:05:28.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40" autoAdjust="0"/>
    <p:restoredTop sz="65356" autoAdjust="0"/>
  </p:normalViewPr>
  <p:slideViewPr>
    <p:cSldViewPr snapToGrid="0">
      <p:cViewPr varScale="1">
        <p:scale>
          <a:sx n="49" d="100"/>
          <a:sy n="49" d="100"/>
        </p:scale>
        <p:origin x="414" y="66"/>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ee (Developer Programs)" userId="f47351a6-0e28-4941-b6cd-419bf959951c" providerId="ADAL" clId="{252C987B-34BB-4DBD-BE89-88E8801368D1}"/>
    <pc:docChg chg="custSel modSld">
      <pc:chgData name="Kevin Lee (Developer Programs)" userId="f47351a6-0e28-4941-b6cd-419bf959951c" providerId="ADAL" clId="{252C987B-34BB-4DBD-BE89-88E8801368D1}" dt="2022-08-02T17:08:16.266" v="46" actId="27636"/>
      <pc:docMkLst>
        <pc:docMk/>
      </pc:docMkLst>
      <pc:sldChg chg="modNotes">
        <pc:chgData name="Kevin Lee (Developer Programs)" userId="f47351a6-0e28-4941-b6cd-419bf959951c" providerId="ADAL" clId="{252C987B-34BB-4DBD-BE89-88E8801368D1}" dt="2022-08-02T17:08:15.057" v="9" actId="368"/>
        <pc:sldMkLst>
          <pc:docMk/>
          <pc:sldMk cId="1036166621" sldId="738"/>
        </pc:sldMkLst>
      </pc:sldChg>
      <pc:sldChg chg="modNotes">
        <pc:chgData name="Kevin Lee (Developer Programs)" userId="f47351a6-0e28-4941-b6cd-419bf959951c" providerId="ADAL" clId="{252C987B-34BB-4DBD-BE89-88E8801368D1}" dt="2022-08-02T17:08:15.019" v="1" actId="368"/>
        <pc:sldMkLst>
          <pc:docMk/>
          <pc:sldMk cId="3116770051" sldId="754"/>
        </pc:sldMkLst>
      </pc:sldChg>
      <pc:sldChg chg="modNotes">
        <pc:chgData name="Kevin Lee (Developer Programs)" userId="f47351a6-0e28-4941-b6cd-419bf959951c" providerId="ADAL" clId="{252C987B-34BB-4DBD-BE89-88E8801368D1}" dt="2022-08-02T17:08:15.072" v="13" actId="368"/>
        <pc:sldMkLst>
          <pc:docMk/>
          <pc:sldMk cId="1644342537" sldId="807"/>
        </pc:sldMkLst>
      </pc:sldChg>
      <pc:sldChg chg="modNotes">
        <pc:chgData name="Kevin Lee (Developer Programs)" userId="f47351a6-0e28-4941-b6cd-419bf959951c" providerId="ADAL" clId="{252C987B-34BB-4DBD-BE89-88E8801368D1}" dt="2022-08-02T17:08:15.946" v="44" actId="27636"/>
        <pc:sldMkLst>
          <pc:docMk/>
          <pc:sldMk cId="2273049" sldId="808"/>
        </pc:sldMkLst>
      </pc:sldChg>
      <pc:sldChg chg="modNotes">
        <pc:chgData name="Kevin Lee (Developer Programs)" userId="f47351a6-0e28-4941-b6cd-419bf959951c" providerId="ADAL" clId="{252C987B-34BB-4DBD-BE89-88E8801368D1}" dt="2022-08-02T17:08:15.036" v="3" actId="368"/>
        <pc:sldMkLst>
          <pc:docMk/>
          <pc:sldMk cId="4074536659" sldId="809"/>
        </pc:sldMkLst>
      </pc:sldChg>
      <pc:sldChg chg="modNotes">
        <pc:chgData name="Kevin Lee (Developer Programs)" userId="f47351a6-0e28-4941-b6cd-419bf959951c" providerId="ADAL" clId="{252C987B-34BB-4DBD-BE89-88E8801368D1}" dt="2022-08-02T17:08:16.263" v="45" actId="27636"/>
        <pc:sldMkLst>
          <pc:docMk/>
          <pc:sldMk cId="743865180" sldId="810"/>
        </pc:sldMkLst>
      </pc:sldChg>
      <pc:sldChg chg="modNotes">
        <pc:chgData name="Kevin Lee (Developer Programs)" userId="f47351a6-0e28-4941-b6cd-419bf959951c" providerId="ADAL" clId="{252C987B-34BB-4DBD-BE89-88E8801368D1}" dt="2022-08-02T17:08:15.107" v="23" actId="368"/>
        <pc:sldMkLst>
          <pc:docMk/>
          <pc:sldMk cId="3693994089" sldId="813"/>
        </pc:sldMkLst>
      </pc:sldChg>
      <pc:sldChg chg="modNotes">
        <pc:chgData name="Kevin Lee (Developer Programs)" userId="f47351a6-0e28-4941-b6cd-419bf959951c" providerId="ADAL" clId="{252C987B-34BB-4DBD-BE89-88E8801368D1}" dt="2022-08-02T17:08:15.114" v="25" actId="368"/>
        <pc:sldMkLst>
          <pc:docMk/>
          <pc:sldMk cId="2861246332" sldId="815"/>
        </pc:sldMkLst>
      </pc:sldChg>
      <pc:sldChg chg="modNotes">
        <pc:chgData name="Kevin Lee (Developer Programs)" userId="f47351a6-0e28-4941-b6cd-419bf959951c" providerId="ADAL" clId="{252C987B-34BB-4DBD-BE89-88E8801368D1}" dt="2022-08-02T17:08:16.266" v="46" actId="27636"/>
        <pc:sldMkLst>
          <pc:docMk/>
          <pc:sldMk cId="3099430238" sldId="816"/>
        </pc:sldMkLst>
      </pc:sldChg>
      <pc:sldChg chg="modNotes">
        <pc:chgData name="Kevin Lee (Developer Programs)" userId="f47351a6-0e28-4941-b6cd-419bf959951c" providerId="ADAL" clId="{252C987B-34BB-4DBD-BE89-88E8801368D1}" dt="2022-08-02T17:08:15.157" v="37" actId="368"/>
        <pc:sldMkLst>
          <pc:docMk/>
          <pc:sldMk cId="3051955053" sldId="817"/>
        </pc:sldMkLst>
      </pc:sldChg>
      <pc:sldChg chg="modNotes">
        <pc:chgData name="Kevin Lee (Developer Programs)" userId="f47351a6-0e28-4941-b6cd-419bf959951c" providerId="ADAL" clId="{252C987B-34BB-4DBD-BE89-88E8801368D1}" dt="2022-08-02T17:08:15.149" v="35" actId="368"/>
        <pc:sldMkLst>
          <pc:docMk/>
          <pc:sldMk cId="219038621" sldId="819"/>
        </pc:sldMkLst>
      </pc:sldChg>
      <pc:sldChg chg="modNotes">
        <pc:chgData name="Kevin Lee (Developer Programs)" userId="f47351a6-0e28-4941-b6cd-419bf959951c" providerId="ADAL" clId="{252C987B-34BB-4DBD-BE89-88E8801368D1}" dt="2022-08-02T17:08:15.135" v="31" actId="368"/>
        <pc:sldMkLst>
          <pc:docMk/>
          <pc:sldMk cId="1014605170" sldId="820"/>
        </pc:sldMkLst>
      </pc:sldChg>
      <pc:sldChg chg="modNotes">
        <pc:chgData name="Kevin Lee (Developer Programs)" userId="f47351a6-0e28-4941-b6cd-419bf959951c" providerId="ADAL" clId="{252C987B-34BB-4DBD-BE89-88E8801368D1}" dt="2022-08-02T17:08:15.143" v="33" actId="368"/>
        <pc:sldMkLst>
          <pc:docMk/>
          <pc:sldMk cId="3664889942" sldId="821"/>
        </pc:sldMkLst>
      </pc:sldChg>
      <pc:sldChg chg="modNotes">
        <pc:chgData name="Kevin Lee (Developer Programs)" userId="f47351a6-0e28-4941-b6cd-419bf959951c" providerId="ADAL" clId="{252C987B-34BB-4DBD-BE89-88E8801368D1}" dt="2022-08-02T17:08:15.163" v="39" actId="368"/>
        <pc:sldMkLst>
          <pc:docMk/>
          <pc:sldMk cId="2700880614" sldId="822"/>
        </pc:sldMkLst>
      </pc:sldChg>
      <pc:sldChg chg="modNotes">
        <pc:chgData name="Kevin Lee (Developer Programs)" userId="f47351a6-0e28-4941-b6cd-419bf959951c" providerId="ADAL" clId="{252C987B-34BB-4DBD-BE89-88E8801368D1}" dt="2022-08-02T17:08:15.171" v="41" actId="368"/>
        <pc:sldMkLst>
          <pc:docMk/>
          <pc:sldMk cId="651548877" sldId="823"/>
        </pc:sldMkLst>
      </pc:sldChg>
      <pc:sldChg chg="modNotes">
        <pc:chgData name="Kevin Lee (Developer Programs)" userId="f47351a6-0e28-4941-b6cd-419bf959951c" providerId="ADAL" clId="{252C987B-34BB-4DBD-BE89-88E8801368D1}" dt="2022-08-02T17:08:15.178" v="43" actId="368"/>
        <pc:sldMkLst>
          <pc:docMk/>
          <pc:sldMk cId="897583492" sldId="2147308437"/>
        </pc:sldMkLst>
      </pc:sldChg>
      <pc:sldChg chg="modNotes">
        <pc:chgData name="Kevin Lee (Developer Programs)" userId="f47351a6-0e28-4941-b6cd-419bf959951c" providerId="ADAL" clId="{252C987B-34BB-4DBD-BE89-88E8801368D1}" dt="2022-08-02T17:08:15.080" v="15" actId="368"/>
        <pc:sldMkLst>
          <pc:docMk/>
          <pc:sldMk cId="1817842945" sldId="2147308439"/>
        </pc:sldMkLst>
      </pc:sldChg>
      <pc:sldChg chg="modNotes">
        <pc:chgData name="Kevin Lee (Developer Programs)" userId="f47351a6-0e28-4941-b6cd-419bf959951c" providerId="ADAL" clId="{252C987B-34BB-4DBD-BE89-88E8801368D1}" dt="2022-08-02T17:08:15.064" v="11" actId="368"/>
        <pc:sldMkLst>
          <pc:docMk/>
          <pc:sldMk cId="3717367395" sldId="2147308440"/>
        </pc:sldMkLst>
      </pc:sldChg>
      <pc:sldChg chg="modNotes">
        <pc:chgData name="Kevin Lee (Developer Programs)" userId="f47351a6-0e28-4941-b6cd-419bf959951c" providerId="ADAL" clId="{252C987B-34BB-4DBD-BE89-88E8801368D1}" dt="2022-08-02T17:08:15.050" v="7" actId="368"/>
        <pc:sldMkLst>
          <pc:docMk/>
          <pc:sldMk cId="1243109831" sldId="2147308441"/>
        </pc:sldMkLst>
      </pc:sldChg>
      <pc:sldChg chg="modNotes">
        <pc:chgData name="Kevin Lee (Developer Programs)" userId="f47351a6-0e28-4941-b6cd-419bf959951c" providerId="ADAL" clId="{252C987B-34BB-4DBD-BE89-88E8801368D1}" dt="2022-08-02T17:08:15.093" v="19" actId="368"/>
        <pc:sldMkLst>
          <pc:docMk/>
          <pc:sldMk cId="1493342956" sldId="2147308442"/>
        </pc:sldMkLst>
      </pc:sldChg>
      <pc:sldChg chg="modNotes">
        <pc:chgData name="Kevin Lee (Developer Programs)" userId="f47351a6-0e28-4941-b6cd-419bf959951c" providerId="ADAL" clId="{252C987B-34BB-4DBD-BE89-88E8801368D1}" dt="2022-08-02T17:08:15.100" v="21" actId="368"/>
        <pc:sldMkLst>
          <pc:docMk/>
          <pc:sldMk cId="2630687290" sldId="2147308443"/>
        </pc:sldMkLst>
      </pc:sldChg>
      <pc:sldChg chg="modNotes">
        <pc:chgData name="Kevin Lee (Developer Programs)" userId="f47351a6-0e28-4941-b6cd-419bf959951c" providerId="ADAL" clId="{252C987B-34BB-4DBD-BE89-88E8801368D1}" dt="2022-08-02T17:08:15.086" v="17" actId="368"/>
        <pc:sldMkLst>
          <pc:docMk/>
          <pc:sldMk cId="853113358" sldId="21473084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8/2/2022</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405736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1338690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806625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20518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030585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381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1242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1692692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2869082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84434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766750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829428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2913929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17525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751247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808977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05603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38577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286755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428999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40476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649115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a:srcRect l="17748" t="16214" r="9586" b="11122"/>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a:stretch>
            <a:fillRect/>
          </a:stretch>
        </p:blipFill>
        <p:spPr>
          <a:xfrm>
            <a:off x="945749" y="3160775"/>
            <a:ext cx="2669325" cy="2164380"/>
          </a:xfrm>
          <a:prstGeom prst="rect">
            <a:avLst/>
          </a:prstGeom>
        </p:spPr>
      </p:pic>
      <p:sp>
        <p:nvSpPr>
          <p:cNvPr id="11" name="Rectangle 4"/>
          <p:cNvSpPr>
            <a:spLocks noGrp="1" noChangeArrowheads="1"/>
          </p:cNvSpPr>
          <p:nvPr userDrawn="1">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0"/>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jp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g"/><Relationship Id="rId4" Type="http://schemas.openxmlformats.org/officeDocument/2006/relationships/image" Target="../media/image17.svg"/><Relationship Id="rId9"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g"/><Relationship Id="rId7" Type="http://schemas.openxmlformats.org/officeDocument/2006/relationships/image" Target="../media/image41.jpg"/><Relationship Id="rId12"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0.jpg"/><Relationship Id="rId11" Type="http://schemas.openxmlformats.org/officeDocument/2006/relationships/image" Target="../media/image45.png"/><Relationship Id="rId5" Type="http://schemas.openxmlformats.org/officeDocument/2006/relationships/image" Target="../media/image39.jpg"/><Relationship Id="rId10" Type="http://schemas.openxmlformats.org/officeDocument/2006/relationships/image" Target="../media/image44.png"/><Relationship Id="rId4" Type="http://schemas.openxmlformats.org/officeDocument/2006/relationships/image" Target="../media/image38.jp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nvidia.com/blog/guide-to-computer-vision-why-it-matters-and-how-it-helps-solve-problem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resources.nvidia.com/en-us-industrial-manufacturing/defect-inspection-white-paper"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p:txBody>
          <a:bodyPr/>
          <a:lstStyle/>
          <a:p>
            <a:r>
              <a:rPr lang="en-US" dirty="0"/>
              <a:t>NVIDIA DLI</a:t>
            </a:r>
          </a:p>
        </p:txBody>
      </p:sp>
      <p:sp>
        <p:nvSpPr>
          <p:cNvPr id="5" name="Title 10"/>
          <p:cNvSpPr>
            <a:spLocks noGrp="1"/>
          </p:cNvSpPr>
          <p:nvPr>
            <p:ph type="title"/>
          </p:nvPr>
        </p:nvSpPr>
        <p:spPr/>
        <p:txBody>
          <a:bodyPr/>
          <a:lstStyle/>
          <a:p>
            <a:r>
              <a:rPr lang="en-US" dirty="0"/>
              <a:t>Computer vision for industrial inspection</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81A8-5BC6-6475-57D1-02A627F6AA87}"/>
              </a:ext>
            </a:extLst>
          </p:cNvPr>
          <p:cNvSpPr>
            <a:spLocks noGrp="1"/>
          </p:cNvSpPr>
          <p:nvPr>
            <p:ph type="title"/>
          </p:nvPr>
        </p:nvSpPr>
        <p:spPr/>
        <p:txBody>
          <a:bodyPr/>
          <a:lstStyle/>
          <a:p>
            <a:r>
              <a:rPr kumimoji="0" lang="en-US" sz="4800" b="0" i="0" u="none" strike="noStrike" kern="0" cap="all" spc="0" normalizeH="0" baseline="0" noProof="0" dirty="0">
                <a:ln>
                  <a:noFill/>
                </a:ln>
                <a:solidFill>
                  <a:srgbClr val="000000"/>
                </a:solidFill>
                <a:effectLst/>
                <a:uLnTx/>
                <a:uFillTx/>
                <a:latin typeface="Trebuchet MS" panose="020B0603020202020204" pitchFamily="34" charset="0"/>
                <a:ea typeface="+mj-ea"/>
                <a:cs typeface="+mj-cs"/>
              </a:rPr>
              <a:t>Automation in Industrial Inspection</a:t>
            </a:r>
            <a:endParaRPr lang="en-US" dirty="0"/>
          </a:p>
        </p:txBody>
      </p:sp>
      <p:sp>
        <p:nvSpPr>
          <p:cNvPr id="3" name="Content Placeholder 2">
            <a:extLst>
              <a:ext uri="{FF2B5EF4-FFF2-40B4-BE49-F238E27FC236}">
                <a16:creationId xmlns:a16="http://schemas.microsoft.com/office/drawing/2014/main" id="{C1585C4A-74D8-0AB6-1EEF-F21A449D48E8}"/>
              </a:ext>
            </a:extLst>
          </p:cNvPr>
          <p:cNvSpPr>
            <a:spLocks noGrp="1"/>
          </p:cNvSpPr>
          <p:nvPr>
            <p:ph idx="1"/>
          </p:nvPr>
        </p:nvSpPr>
        <p:spPr/>
        <p:txBody>
          <a:bodyPr/>
          <a:lstStyle/>
          <a:p>
            <a:pPr marL="342900" marR="0" lvl="0" indent="-342900" algn="l" defTabSz="914400" rtl="0" eaLnBrk="1" fontAlgn="base" latinLnBrk="0" hangingPunct="1">
              <a:lnSpc>
                <a:spcPct val="90000"/>
              </a:lnSpc>
              <a:spcBef>
                <a:spcPts val="1500"/>
              </a:spcBef>
              <a:spcAft>
                <a:spcPts val="1500"/>
              </a:spcAft>
              <a:buClr>
                <a:srgbClr val="CDCDCD"/>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5E5E5E"/>
                </a:solidFill>
                <a:effectLst/>
                <a:uLnTx/>
                <a:uFillTx/>
                <a:latin typeface="Trebuchet MS" pitchFamily="34" charset="0"/>
                <a:ea typeface="+mn-ea"/>
                <a:cs typeface="+mn-cs"/>
              </a:rPr>
              <a:t>Requires special hardware and software to achieve efficiency</a:t>
            </a:r>
          </a:p>
          <a:p>
            <a:pPr marL="342900" marR="0" lvl="0" indent="-342900" algn="l" defTabSz="914400" rtl="0" eaLnBrk="1" fontAlgn="base" latinLnBrk="0" hangingPunct="1">
              <a:lnSpc>
                <a:spcPct val="90000"/>
              </a:lnSpc>
              <a:spcBef>
                <a:spcPts val="1500"/>
              </a:spcBef>
              <a:spcAft>
                <a:spcPts val="1500"/>
              </a:spcAft>
              <a:buClr>
                <a:srgbClr val="CDCDCD"/>
              </a:buClr>
              <a:buSzPct val="100000"/>
              <a:buFont typeface="Arial" panose="020B0604020202020204" pitchFamily="34" charset="0"/>
              <a:buChar char="•"/>
              <a:tabLst/>
              <a:defRPr/>
            </a:pPr>
            <a:r>
              <a:rPr kumimoji="0" lang="en-US" sz="2400" b="1" i="0" u="none" strike="noStrike" kern="0" cap="none" spc="0" normalizeH="0" baseline="0" noProof="0" dirty="0">
                <a:ln>
                  <a:noFill/>
                </a:ln>
                <a:solidFill>
                  <a:srgbClr val="5E5E5E"/>
                </a:solidFill>
                <a:effectLst/>
                <a:uLnTx/>
                <a:uFillTx/>
                <a:latin typeface="Trebuchet MS" pitchFamily="34" charset="0"/>
                <a:ea typeface="+mn-ea"/>
                <a:cs typeface="+mn-cs"/>
              </a:rPr>
              <a:t>Optical </a:t>
            </a:r>
            <a:r>
              <a:rPr kumimoji="0" lang="en-US" sz="2400" b="0" i="0" u="none" strike="noStrike" kern="0" cap="none" spc="0" normalizeH="0" baseline="0" noProof="0" dirty="0">
                <a:ln>
                  <a:noFill/>
                </a:ln>
                <a:solidFill>
                  <a:srgbClr val="5E5E5E"/>
                </a:solidFill>
                <a:effectLst/>
                <a:uLnTx/>
                <a:uFillTx/>
                <a:latin typeface="Trebuchet MS" pitchFamily="34" charset="0"/>
                <a:ea typeface="+mn-ea"/>
                <a:cs typeface="+mn-cs"/>
              </a:rPr>
              <a:t>and </a:t>
            </a:r>
            <a:r>
              <a:rPr kumimoji="0" lang="en-US" sz="2400" b="1" i="0" u="none" strike="noStrike" kern="0" cap="none" spc="0" normalizeH="0" baseline="0" noProof="0" dirty="0">
                <a:ln>
                  <a:noFill/>
                </a:ln>
                <a:solidFill>
                  <a:srgbClr val="5E5E5E"/>
                </a:solidFill>
                <a:effectLst/>
                <a:uLnTx/>
                <a:uFillTx/>
                <a:latin typeface="Trebuchet MS" pitchFamily="34" charset="0"/>
                <a:ea typeface="+mn-ea"/>
                <a:cs typeface="+mn-cs"/>
              </a:rPr>
              <a:t>visual </a:t>
            </a:r>
            <a:r>
              <a:rPr kumimoji="0" lang="en-US" sz="2400" b="0" i="0" u="none" strike="noStrike" kern="0" cap="none" spc="0" normalizeH="0" baseline="0" noProof="0" dirty="0">
                <a:ln>
                  <a:noFill/>
                </a:ln>
                <a:solidFill>
                  <a:srgbClr val="5E5E5E"/>
                </a:solidFill>
                <a:effectLst/>
                <a:uLnTx/>
                <a:uFillTx/>
                <a:latin typeface="Trebuchet MS" pitchFamily="34" charset="0"/>
                <a:ea typeface="+mn-ea"/>
                <a:cs typeface="+mn-cs"/>
              </a:rPr>
              <a:t>(unaided) inspection are widely used</a:t>
            </a:r>
          </a:p>
          <a:p>
            <a:pPr marL="342900" marR="0" lvl="0" indent="-342900" algn="l" defTabSz="914400" rtl="0" eaLnBrk="1" fontAlgn="base" latinLnBrk="0" hangingPunct="1">
              <a:lnSpc>
                <a:spcPct val="90000"/>
              </a:lnSpc>
              <a:spcBef>
                <a:spcPts val="1500"/>
              </a:spcBef>
              <a:spcAft>
                <a:spcPts val="1500"/>
              </a:spcAft>
              <a:buClr>
                <a:srgbClr val="CDCDCD"/>
              </a:buClr>
              <a:buSzPct val="100000"/>
              <a:buFont typeface="Arial" panose="020B0604020202020204" pitchFamily="34" charset="0"/>
              <a:buChar char="•"/>
              <a:tabLst/>
              <a:defRPr/>
            </a:pPr>
            <a:endParaRPr kumimoji="0" lang="en-US" sz="2400" b="0" i="0" u="none" strike="noStrike" kern="0" cap="none" spc="0" normalizeH="0" baseline="0" noProof="0" dirty="0">
              <a:ln>
                <a:noFill/>
              </a:ln>
              <a:solidFill>
                <a:srgbClr val="5E5E5E"/>
              </a:solidFill>
              <a:effectLst/>
              <a:uLnTx/>
              <a:uFillTx/>
              <a:latin typeface="Trebuchet MS" pitchFamily="34" charset="0"/>
              <a:ea typeface="+mn-ea"/>
              <a:cs typeface="+mn-cs"/>
            </a:endParaRPr>
          </a:p>
          <a:p>
            <a:pPr marL="342900" marR="0" lvl="0" indent="-342900" algn="l" defTabSz="914400" rtl="0" eaLnBrk="1" fontAlgn="base" latinLnBrk="0" hangingPunct="1">
              <a:lnSpc>
                <a:spcPct val="90000"/>
              </a:lnSpc>
              <a:spcBef>
                <a:spcPts val="1500"/>
              </a:spcBef>
              <a:spcAft>
                <a:spcPts val="1500"/>
              </a:spcAft>
              <a:buClr>
                <a:srgbClr val="CDCDCD"/>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5E5E5E"/>
                </a:solidFill>
                <a:effectLst/>
                <a:uLnTx/>
                <a:uFillTx/>
                <a:latin typeface="Trebuchet MS" pitchFamily="34" charset="0"/>
                <a:ea typeface="+mn-ea"/>
                <a:cs typeface="+mn-cs"/>
              </a:rPr>
              <a:t>Weaknesses in current solutions: </a:t>
            </a:r>
          </a:p>
          <a:p>
            <a:pPr marL="1295419" marR="0" lvl="1" indent="-342900" algn="l" defTabSz="914400" rtl="0" eaLnBrk="1" fontAlgn="base" latinLnBrk="0" hangingPunct="1">
              <a:lnSpc>
                <a:spcPct val="90000"/>
              </a:lnSpc>
              <a:spcBef>
                <a:spcPts val="1500"/>
              </a:spcBef>
              <a:spcAft>
                <a:spcPts val="1500"/>
              </a:spcAft>
              <a:buClr>
                <a:srgbClr val="CDCDCD"/>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5E5E5E"/>
                </a:solidFill>
                <a:effectLst/>
                <a:uLnTx/>
                <a:uFillTx/>
                <a:latin typeface="Trebuchet MS" pitchFamily="34" charset="0"/>
              </a:rPr>
              <a:t>Rules-based approach are prone to errors, requiring human verification</a:t>
            </a:r>
          </a:p>
          <a:p>
            <a:pPr marL="1295419" marR="0" lvl="1" indent="-342900" algn="l" defTabSz="914400" rtl="0" eaLnBrk="1" fontAlgn="base" latinLnBrk="0" hangingPunct="1">
              <a:lnSpc>
                <a:spcPct val="90000"/>
              </a:lnSpc>
              <a:spcBef>
                <a:spcPts val="1500"/>
              </a:spcBef>
              <a:spcAft>
                <a:spcPts val="1500"/>
              </a:spcAft>
              <a:buClr>
                <a:srgbClr val="CDCDCD"/>
              </a:buClr>
              <a:buSzPct val="100000"/>
              <a:buFont typeface="Arial" panose="020B0604020202020204" pitchFamily="34" charset="0"/>
              <a:buChar char="•"/>
              <a:tabLst/>
              <a:defRPr/>
            </a:pPr>
            <a:r>
              <a:rPr kumimoji="0" lang="en-US" sz="2000" b="0" i="0" u="none" strike="noStrike" kern="0" cap="none" spc="0" normalizeH="0" baseline="0" noProof="0" dirty="0">
                <a:ln>
                  <a:noFill/>
                </a:ln>
                <a:solidFill>
                  <a:srgbClr val="5E5E5E"/>
                </a:solidFill>
                <a:effectLst/>
                <a:uLnTx/>
                <a:uFillTx/>
                <a:latin typeface="Trebuchet MS" pitchFamily="34" charset="0"/>
              </a:rPr>
              <a:t>Lack of flexibility</a:t>
            </a:r>
          </a:p>
          <a:p>
            <a:pPr marL="342900" marR="0" lvl="0" indent="-342900" algn="l" defTabSz="914400" rtl="0" eaLnBrk="1" fontAlgn="base" latinLnBrk="0" hangingPunct="1">
              <a:lnSpc>
                <a:spcPct val="90000"/>
              </a:lnSpc>
              <a:spcBef>
                <a:spcPts val="1500"/>
              </a:spcBef>
              <a:spcAft>
                <a:spcPts val="1500"/>
              </a:spcAft>
              <a:buClr>
                <a:srgbClr val="CDCDCD"/>
              </a:buClr>
              <a:buSzPct val="100000"/>
              <a:buFont typeface="Arial" panose="020B0604020202020204" pitchFamily="34" charset="0"/>
              <a:buChar char="•"/>
              <a:tabLst/>
              <a:defRPr/>
            </a:pPr>
            <a:r>
              <a:rPr kumimoji="0" lang="en-US" sz="2400" b="0" i="0" u="none" strike="noStrike" kern="0" cap="none" spc="0" normalizeH="0" baseline="0" noProof="0" dirty="0">
                <a:ln>
                  <a:noFill/>
                </a:ln>
                <a:solidFill>
                  <a:srgbClr val="5E5E5E"/>
                </a:solidFill>
                <a:effectLst/>
                <a:uLnTx/>
                <a:uFillTx/>
                <a:latin typeface="Trebuchet MS" pitchFamily="34" charset="0"/>
                <a:ea typeface="+mn-ea"/>
                <a:cs typeface="+mn-cs"/>
              </a:rPr>
              <a:t>Deep learning-based solutions can be used to improve the inspection process</a:t>
            </a:r>
          </a:p>
        </p:txBody>
      </p:sp>
      <p:sp>
        <p:nvSpPr>
          <p:cNvPr id="4" name="Text Placeholder 3">
            <a:extLst>
              <a:ext uri="{FF2B5EF4-FFF2-40B4-BE49-F238E27FC236}">
                <a16:creationId xmlns:a16="http://schemas.microsoft.com/office/drawing/2014/main" id="{73CD1D3E-5B5A-F470-A5E0-418549674BA3}"/>
              </a:ext>
            </a:extLst>
          </p:cNvPr>
          <p:cNvSpPr>
            <a:spLocks noGrp="1"/>
          </p:cNvSpPr>
          <p:nvPr>
            <p:ph type="body" sz="quarter" idx="10"/>
          </p:nvPr>
        </p:nvSpPr>
        <p:spPr/>
        <p:txBody>
          <a:bodyPr/>
          <a:lstStyle/>
          <a:p>
            <a:pPr marL="0" marR="0" lvl="0" indent="0" algn="ctr" defTabSz="914400" rtl="0" eaLnBrk="1" fontAlgn="base" latinLnBrk="0" hangingPunct="1">
              <a:lnSpc>
                <a:spcPct val="90000"/>
              </a:lnSpc>
              <a:spcBef>
                <a:spcPts val="1500"/>
              </a:spcBef>
              <a:spcAft>
                <a:spcPts val="1500"/>
              </a:spcAft>
              <a:buClr>
                <a:srgbClr val="CDCDCD"/>
              </a:buClr>
              <a:buSzPct val="100000"/>
              <a:buFontTx/>
              <a:buNone/>
              <a:tabLst/>
              <a:defRPr/>
            </a:pPr>
            <a:r>
              <a:rPr kumimoji="0" lang="en-US" sz="3000" b="0" i="0" u="none" strike="noStrike" kern="0" cap="none" spc="0" normalizeH="0" baseline="0" noProof="0" dirty="0">
                <a:ln>
                  <a:noFill/>
                </a:ln>
                <a:solidFill>
                  <a:srgbClr val="76B900"/>
                </a:solidFill>
                <a:effectLst/>
                <a:uLnTx/>
                <a:uFillTx/>
                <a:latin typeface="Trebuchet MS" panose="020B0603020202020204" pitchFamily="34" charset="0"/>
                <a:ea typeface="+mn-ea"/>
                <a:cs typeface="+mn-cs"/>
              </a:rPr>
              <a:t>Innovations in Inspection Processes, Equipment, and Infrastructure to Ensure Quality and Safety</a:t>
            </a:r>
          </a:p>
        </p:txBody>
      </p:sp>
    </p:spTree>
    <p:extLst>
      <p:ext uri="{BB962C8B-B14F-4D97-AF65-F5344CB8AC3E}">
        <p14:creationId xmlns:p14="http://schemas.microsoft.com/office/powerpoint/2010/main" val="149334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801;p113">
            <a:extLst>
              <a:ext uri="{FF2B5EF4-FFF2-40B4-BE49-F238E27FC236}">
                <a16:creationId xmlns:a16="http://schemas.microsoft.com/office/drawing/2014/main" id="{0913943D-1144-4D83-8691-312D57238612}"/>
              </a:ext>
            </a:extLst>
          </p:cNvPr>
          <p:cNvSpPr txBox="1"/>
          <p:nvPr/>
        </p:nvSpPr>
        <p:spPr>
          <a:xfrm>
            <a:off x="13205047" y="5383402"/>
            <a:ext cx="166176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71C5"/>
                </a:solidFill>
                <a:latin typeface="Trebuchet MS"/>
                <a:ea typeface="Trebuchet MS"/>
                <a:cs typeface="Trebuchet MS"/>
                <a:sym typeface="Trebuchet MS"/>
              </a:rPr>
              <a:t>True Positive</a:t>
            </a:r>
            <a:endParaRPr sz="1260" b="0" i="0" u="none" strike="noStrike" cap="none" dirty="0">
              <a:solidFill>
                <a:srgbClr val="000000"/>
              </a:solidFill>
              <a:latin typeface="Arial"/>
              <a:ea typeface="Arial"/>
              <a:cs typeface="Arial"/>
              <a:sym typeface="Arial"/>
            </a:endParaRPr>
          </a:p>
        </p:txBody>
      </p:sp>
      <p:pic>
        <p:nvPicPr>
          <p:cNvPr id="49" name="Graphic 48" descr="Box with solid fill">
            <a:extLst>
              <a:ext uri="{FF2B5EF4-FFF2-40B4-BE49-F238E27FC236}">
                <a16:creationId xmlns:a16="http://schemas.microsoft.com/office/drawing/2014/main" id="{CD28FDD7-45C2-7A2B-6557-06D1D8373C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4978" y="7100877"/>
            <a:ext cx="914400" cy="914400"/>
          </a:xfrm>
          <a:prstGeom prst="rect">
            <a:avLst/>
          </a:prstGeom>
        </p:spPr>
      </p:pic>
      <p:sp>
        <p:nvSpPr>
          <p:cNvPr id="2" name="Title 1"/>
          <p:cNvSpPr>
            <a:spLocks noGrp="1"/>
          </p:cNvSpPr>
          <p:nvPr>
            <p:ph type="title"/>
          </p:nvPr>
        </p:nvSpPr>
        <p:spPr>
          <a:xfrm>
            <a:off x="830580" y="868682"/>
            <a:ext cx="16626840" cy="944880"/>
          </a:xfrm>
        </p:spPr>
        <p:txBody>
          <a:bodyPr/>
          <a:lstStyle/>
          <a:p>
            <a:r>
              <a:rPr lang="en-US" dirty="0"/>
              <a:t>Manufacturing inspection use case</a:t>
            </a:r>
          </a:p>
        </p:txBody>
      </p:sp>
      <p:sp>
        <p:nvSpPr>
          <p:cNvPr id="10" name="Text Placeholder 9"/>
          <p:cNvSpPr>
            <a:spLocks noGrp="1"/>
          </p:cNvSpPr>
          <p:nvPr>
            <p:ph type="body" sz="quarter" idx="10"/>
          </p:nvPr>
        </p:nvSpPr>
        <p:spPr>
          <a:xfrm>
            <a:off x="830580" y="1813211"/>
            <a:ext cx="16626840" cy="875772"/>
          </a:xfrm>
        </p:spPr>
        <p:txBody>
          <a:bodyPr/>
          <a:lstStyle/>
          <a:p>
            <a:r>
              <a:rPr lang="en-US" dirty="0"/>
              <a:t>Industrial/Manufacturing Inspection Includes With and Without AOI</a:t>
            </a:r>
          </a:p>
        </p:txBody>
      </p:sp>
      <p:sp>
        <p:nvSpPr>
          <p:cNvPr id="11" name="Google Shape;779;p113">
            <a:extLst>
              <a:ext uri="{FF2B5EF4-FFF2-40B4-BE49-F238E27FC236}">
                <a16:creationId xmlns:a16="http://schemas.microsoft.com/office/drawing/2014/main" id="{AFEE90BA-2F0E-4B7E-B5B9-60DABCB39CFD}"/>
              </a:ext>
            </a:extLst>
          </p:cNvPr>
          <p:cNvSpPr/>
          <p:nvPr/>
        </p:nvSpPr>
        <p:spPr>
          <a:xfrm>
            <a:off x="7026271" y="4073914"/>
            <a:ext cx="2271815" cy="1417945"/>
          </a:xfrm>
          <a:prstGeom prst="rect">
            <a:avLst/>
          </a:prstGeom>
          <a:solidFill>
            <a:schemeClr val="l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20" b="0" i="0" u="none" strike="noStrike" cap="none" dirty="0">
                <a:solidFill>
                  <a:srgbClr val="FFFFFF"/>
                </a:solidFill>
                <a:latin typeface="Trebuchet MS"/>
                <a:ea typeface="Trebuchet MS"/>
                <a:cs typeface="Trebuchet MS"/>
                <a:sym typeface="Trebuchet MS"/>
              </a:rPr>
              <a:t>AOI* Check / Capture</a:t>
            </a:r>
            <a:endParaRPr sz="1620" b="0" i="0" u="none" strike="noStrike" cap="none" dirty="0">
              <a:solidFill>
                <a:srgbClr val="FFFFFF"/>
              </a:solidFill>
              <a:latin typeface="Trebuchet MS"/>
              <a:ea typeface="Trebuchet MS"/>
              <a:cs typeface="Trebuchet MS"/>
              <a:sym typeface="Trebuchet MS"/>
            </a:endParaRPr>
          </a:p>
        </p:txBody>
      </p:sp>
      <p:sp>
        <p:nvSpPr>
          <p:cNvPr id="13" name="Google Shape;781;p113">
            <a:extLst>
              <a:ext uri="{FF2B5EF4-FFF2-40B4-BE49-F238E27FC236}">
                <a16:creationId xmlns:a16="http://schemas.microsoft.com/office/drawing/2014/main" id="{799EFF55-3955-4030-B3B9-2E83D7294C87}"/>
              </a:ext>
            </a:extLst>
          </p:cNvPr>
          <p:cNvSpPr/>
          <p:nvPr/>
        </p:nvSpPr>
        <p:spPr>
          <a:xfrm>
            <a:off x="10844893" y="4073914"/>
            <a:ext cx="2271815" cy="1417945"/>
          </a:xfrm>
          <a:prstGeom prst="rect">
            <a:avLst/>
          </a:prstGeom>
          <a:solidFill>
            <a:schemeClr val="l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20" b="0" i="0" u="none" strike="noStrike" cap="none" dirty="0">
                <a:solidFill>
                  <a:srgbClr val="FFFFFF"/>
                </a:solidFill>
                <a:latin typeface="Trebuchet MS"/>
                <a:ea typeface="Trebuchet MS"/>
                <a:cs typeface="Trebuchet MS"/>
                <a:sym typeface="Trebuchet MS"/>
              </a:rPr>
              <a:t>Verify </a:t>
            </a:r>
            <a:endParaRPr sz="126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620" b="0" i="0" u="none" strike="noStrike" cap="none" dirty="0">
                <a:solidFill>
                  <a:srgbClr val="FFFFFF"/>
                </a:solidFill>
                <a:latin typeface="Trebuchet MS"/>
                <a:ea typeface="Trebuchet MS"/>
                <a:cs typeface="Trebuchet MS"/>
                <a:sym typeface="Trebuchet MS"/>
              </a:rPr>
              <a:t>by OP</a:t>
            </a:r>
            <a:endParaRPr sz="1620" b="0" i="0" u="none" strike="noStrike" cap="none" dirty="0">
              <a:solidFill>
                <a:srgbClr val="FFFFFF"/>
              </a:solidFill>
              <a:latin typeface="Trebuchet MS"/>
              <a:ea typeface="Trebuchet MS"/>
              <a:cs typeface="Trebuchet MS"/>
              <a:sym typeface="Trebuchet MS"/>
            </a:endParaRPr>
          </a:p>
        </p:txBody>
      </p:sp>
      <p:sp>
        <p:nvSpPr>
          <p:cNvPr id="14" name="Google Shape;782;p113">
            <a:extLst>
              <a:ext uri="{FF2B5EF4-FFF2-40B4-BE49-F238E27FC236}">
                <a16:creationId xmlns:a16="http://schemas.microsoft.com/office/drawing/2014/main" id="{5079F095-560B-42C0-9839-40CE2ABD1F32}"/>
              </a:ext>
            </a:extLst>
          </p:cNvPr>
          <p:cNvSpPr/>
          <p:nvPr/>
        </p:nvSpPr>
        <p:spPr>
          <a:xfrm rot="10800000">
            <a:off x="11797830" y="5904975"/>
            <a:ext cx="350722" cy="348776"/>
          </a:xfrm>
          <a:prstGeom prst="triangle">
            <a:avLst>
              <a:gd name="adj" fmla="val 50000"/>
            </a:avLst>
          </a:prstGeom>
          <a:solidFill>
            <a:schemeClr val="accen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15" name="Google Shape;783;p113">
            <a:extLst>
              <a:ext uri="{FF2B5EF4-FFF2-40B4-BE49-F238E27FC236}">
                <a16:creationId xmlns:a16="http://schemas.microsoft.com/office/drawing/2014/main" id="{67AC40A3-BDE1-465B-9770-7CEA32E37303}"/>
              </a:ext>
            </a:extLst>
          </p:cNvPr>
          <p:cNvSpPr/>
          <p:nvPr/>
        </p:nvSpPr>
        <p:spPr>
          <a:xfrm rot="10800000">
            <a:off x="7986818" y="5904975"/>
            <a:ext cx="350722" cy="348776"/>
          </a:xfrm>
          <a:prstGeom prst="triangle">
            <a:avLst>
              <a:gd name="adj" fmla="val 50000"/>
            </a:avLst>
          </a:prstGeom>
          <a:solidFill>
            <a:schemeClr val="accen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16" name="Google Shape;784;p113">
            <a:extLst>
              <a:ext uri="{FF2B5EF4-FFF2-40B4-BE49-F238E27FC236}">
                <a16:creationId xmlns:a16="http://schemas.microsoft.com/office/drawing/2014/main" id="{32A90B5F-1E45-4A3B-AC57-220AD587F47A}"/>
              </a:ext>
            </a:extLst>
          </p:cNvPr>
          <p:cNvSpPr txBox="1"/>
          <p:nvPr/>
        </p:nvSpPr>
        <p:spPr>
          <a:xfrm>
            <a:off x="9526759" y="5010939"/>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NG</a:t>
            </a:r>
            <a:endParaRPr sz="1260" b="0" i="0" u="none" strike="noStrike" cap="none" dirty="0">
              <a:solidFill>
                <a:srgbClr val="000000"/>
              </a:solidFill>
              <a:latin typeface="Arial"/>
              <a:ea typeface="Arial"/>
              <a:cs typeface="Arial"/>
              <a:sym typeface="Arial"/>
            </a:endParaRPr>
          </a:p>
        </p:txBody>
      </p:sp>
      <p:sp>
        <p:nvSpPr>
          <p:cNvPr id="17" name="Google Shape;785;p113">
            <a:extLst>
              <a:ext uri="{FF2B5EF4-FFF2-40B4-BE49-F238E27FC236}">
                <a16:creationId xmlns:a16="http://schemas.microsoft.com/office/drawing/2014/main" id="{A14C1ADB-A423-49DA-BA45-B23878D49F6E}"/>
              </a:ext>
            </a:extLst>
          </p:cNvPr>
          <p:cNvSpPr txBox="1"/>
          <p:nvPr/>
        </p:nvSpPr>
        <p:spPr>
          <a:xfrm>
            <a:off x="8203696" y="5808385"/>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OK*</a:t>
            </a:r>
            <a:endParaRPr sz="1260" b="0" i="0" u="none" strike="noStrike" cap="none" dirty="0">
              <a:solidFill>
                <a:srgbClr val="000000"/>
              </a:solidFill>
              <a:latin typeface="Arial"/>
              <a:ea typeface="Arial"/>
              <a:cs typeface="Arial"/>
              <a:sym typeface="Arial"/>
            </a:endParaRPr>
          </a:p>
        </p:txBody>
      </p:sp>
      <p:sp>
        <p:nvSpPr>
          <p:cNvPr id="19" name="Google Shape;787;p113">
            <a:extLst>
              <a:ext uri="{FF2B5EF4-FFF2-40B4-BE49-F238E27FC236}">
                <a16:creationId xmlns:a16="http://schemas.microsoft.com/office/drawing/2014/main" id="{1F8D7072-EBE8-4D59-B783-2A05558C8491}"/>
              </a:ext>
            </a:extLst>
          </p:cNvPr>
          <p:cNvSpPr/>
          <p:nvPr/>
        </p:nvSpPr>
        <p:spPr>
          <a:xfrm rot="5400000">
            <a:off x="9927299" y="4608603"/>
            <a:ext cx="350588" cy="348567"/>
          </a:xfrm>
          <a:prstGeom prst="triangle">
            <a:avLst>
              <a:gd name="adj" fmla="val 50000"/>
            </a:avLst>
          </a:prstGeom>
          <a:solidFill>
            <a:srgbClr val="FF0000"/>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20" name="Google Shape;788;p113">
            <a:extLst>
              <a:ext uri="{FF2B5EF4-FFF2-40B4-BE49-F238E27FC236}">
                <a16:creationId xmlns:a16="http://schemas.microsoft.com/office/drawing/2014/main" id="{B168D107-FD3A-42B1-9158-A723AA8CEDE5}"/>
              </a:ext>
            </a:extLst>
          </p:cNvPr>
          <p:cNvSpPr txBox="1"/>
          <p:nvPr/>
        </p:nvSpPr>
        <p:spPr>
          <a:xfrm>
            <a:off x="12059622" y="5808385"/>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Not Defect*</a:t>
            </a:r>
            <a:endParaRPr sz="1260" b="0" i="0" u="none" strike="noStrike" cap="none" dirty="0">
              <a:solidFill>
                <a:srgbClr val="000000"/>
              </a:solidFill>
              <a:latin typeface="Arial"/>
              <a:ea typeface="Arial"/>
              <a:cs typeface="Arial"/>
              <a:sym typeface="Arial"/>
            </a:endParaRPr>
          </a:p>
        </p:txBody>
      </p:sp>
      <p:sp>
        <p:nvSpPr>
          <p:cNvPr id="22" name="Google Shape;790;p113">
            <a:extLst>
              <a:ext uri="{FF2B5EF4-FFF2-40B4-BE49-F238E27FC236}">
                <a16:creationId xmlns:a16="http://schemas.microsoft.com/office/drawing/2014/main" id="{B84E8EDF-32A4-4BF4-8668-FEEA17DDD181}"/>
              </a:ext>
            </a:extLst>
          </p:cNvPr>
          <p:cNvSpPr/>
          <p:nvPr/>
        </p:nvSpPr>
        <p:spPr>
          <a:xfrm rot="5400000">
            <a:off x="13836724" y="4608603"/>
            <a:ext cx="350588" cy="348567"/>
          </a:xfrm>
          <a:prstGeom prst="triangle">
            <a:avLst>
              <a:gd name="adj" fmla="val 50000"/>
            </a:avLst>
          </a:prstGeom>
          <a:solidFill>
            <a:srgbClr val="FF0000"/>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24" name="Google Shape;792;p113">
            <a:extLst>
              <a:ext uri="{FF2B5EF4-FFF2-40B4-BE49-F238E27FC236}">
                <a16:creationId xmlns:a16="http://schemas.microsoft.com/office/drawing/2014/main" id="{A50C0432-067B-4B22-BE7F-339A1FF231F2}"/>
              </a:ext>
            </a:extLst>
          </p:cNvPr>
          <p:cNvSpPr txBox="1"/>
          <p:nvPr/>
        </p:nvSpPr>
        <p:spPr>
          <a:xfrm>
            <a:off x="11420577" y="7536026"/>
            <a:ext cx="2743200" cy="506417"/>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Delivery</a:t>
            </a:r>
            <a:endParaRPr sz="1260" b="0" i="0" u="none" strike="noStrike" cap="none" dirty="0">
              <a:solidFill>
                <a:srgbClr val="000000"/>
              </a:solidFill>
              <a:latin typeface="Arial"/>
              <a:ea typeface="Arial"/>
              <a:cs typeface="Arial"/>
              <a:sym typeface="Arial"/>
            </a:endParaRPr>
          </a:p>
        </p:txBody>
      </p:sp>
      <p:sp>
        <p:nvSpPr>
          <p:cNvPr id="25" name="Google Shape;793;p113">
            <a:extLst>
              <a:ext uri="{FF2B5EF4-FFF2-40B4-BE49-F238E27FC236}">
                <a16:creationId xmlns:a16="http://schemas.microsoft.com/office/drawing/2014/main" id="{FA0224F1-3D9C-408F-AFCC-3D41F1DC8945}"/>
              </a:ext>
            </a:extLst>
          </p:cNvPr>
          <p:cNvSpPr/>
          <p:nvPr/>
        </p:nvSpPr>
        <p:spPr>
          <a:xfrm rot="10800000">
            <a:off x="6843613" y="8129806"/>
            <a:ext cx="350722" cy="348776"/>
          </a:xfrm>
          <a:prstGeom prst="triangle">
            <a:avLst>
              <a:gd name="adj" fmla="val 50000"/>
            </a:avLst>
          </a:prstGeom>
          <a:solidFill>
            <a:schemeClr val="accen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26" name="Google Shape;794;p113">
            <a:extLst>
              <a:ext uri="{FF2B5EF4-FFF2-40B4-BE49-F238E27FC236}">
                <a16:creationId xmlns:a16="http://schemas.microsoft.com/office/drawing/2014/main" id="{114913B8-BCD7-4B3B-95C8-7CEED265A076}"/>
              </a:ext>
            </a:extLst>
          </p:cNvPr>
          <p:cNvSpPr/>
          <p:nvPr/>
        </p:nvSpPr>
        <p:spPr>
          <a:xfrm>
            <a:off x="14873500" y="4073914"/>
            <a:ext cx="2271815" cy="1417945"/>
          </a:xfrm>
          <a:prstGeom prst="rect">
            <a:avLst/>
          </a:prstGeom>
          <a:solidFill>
            <a:schemeClr val="l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20" b="0" i="0" u="none" strike="noStrike" cap="none" dirty="0">
                <a:solidFill>
                  <a:srgbClr val="FFFFFF"/>
                </a:solidFill>
                <a:latin typeface="Trebuchet MS"/>
                <a:ea typeface="Trebuchet MS"/>
                <a:cs typeface="Trebuchet MS"/>
                <a:sym typeface="Trebuchet MS"/>
              </a:rPr>
              <a:t>Repair</a:t>
            </a:r>
            <a:endParaRPr sz="1620" b="0" i="0" u="none" strike="noStrike" cap="none" dirty="0">
              <a:solidFill>
                <a:srgbClr val="FFFFFF"/>
              </a:solidFill>
              <a:latin typeface="Trebuchet MS"/>
              <a:ea typeface="Trebuchet MS"/>
              <a:cs typeface="Trebuchet MS"/>
              <a:sym typeface="Trebuchet MS"/>
            </a:endParaRPr>
          </a:p>
        </p:txBody>
      </p:sp>
      <p:sp>
        <p:nvSpPr>
          <p:cNvPr id="27" name="Google Shape;795;p113">
            <a:extLst>
              <a:ext uri="{FF2B5EF4-FFF2-40B4-BE49-F238E27FC236}">
                <a16:creationId xmlns:a16="http://schemas.microsoft.com/office/drawing/2014/main" id="{E96190E0-40B7-4301-9DAB-F53C9C1AB4ED}"/>
              </a:ext>
            </a:extLst>
          </p:cNvPr>
          <p:cNvSpPr txBox="1"/>
          <p:nvPr/>
        </p:nvSpPr>
        <p:spPr>
          <a:xfrm>
            <a:off x="7085005" y="8033214"/>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Not Defect</a:t>
            </a:r>
            <a:endParaRPr sz="1260" b="0" i="0" u="none" strike="noStrike" cap="none" dirty="0">
              <a:solidFill>
                <a:srgbClr val="000000"/>
              </a:solidFill>
              <a:latin typeface="Arial"/>
              <a:ea typeface="Arial"/>
              <a:cs typeface="Arial"/>
              <a:sym typeface="Arial"/>
            </a:endParaRPr>
          </a:p>
        </p:txBody>
      </p:sp>
      <p:sp>
        <p:nvSpPr>
          <p:cNvPr id="28" name="Google Shape;796;p113">
            <a:extLst>
              <a:ext uri="{FF2B5EF4-FFF2-40B4-BE49-F238E27FC236}">
                <a16:creationId xmlns:a16="http://schemas.microsoft.com/office/drawing/2014/main" id="{3C9F8FE6-E4FD-474F-A9D5-DA1F99A05A65}"/>
              </a:ext>
            </a:extLst>
          </p:cNvPr>
          <p:cNvSpPr/>
          <p:nvPr/>
        </p:nvSpPr>
        <p:spPr>
          <a:xfrm rot="10800000">
            <a:off x="8483470" y="8139333"/>
            <a:ext cx="370835" cy="329720"/>
          </a:xfrm>
          <a:prstGeom prst="triangle">
            <a:avLst>
              <a:gd name="adj" fmla="val 50000"/>
            </a:avLst>
          </a:prstGeom>
          <a:solidFill>
            <a:srgbClr val="FF0000"/>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29" name="Google Shape;797;p113">
            <a:extLst>
              <a:ext uri="{FF2B5EF4-FFF2-40B4-BE49-F238E27FC236}">
                <a16:creationId xmlns:a16="http://schemas.microsoft.com/office/drawing/2014/main" id="{ABD64762-3B33-49B2-9047-D9951B550F2F}"/>
              </a:ext>
            </a:extLst>
          </p:cNvPr>
          <p:cNvSpPr txBox="1"/>
          <p:nvPr/>
        </p:nvSpPr>
        <p:spPr>
          <a:xfrm>
            <a:off x="8722680" y="8033214"/>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Defect</a:t>
            </a:r>
            <a:r>
              <a:rPr lang="en-US" sz="1260" dirty="0">
                <a:solidFill>
                  <a:srgbClr val="000000"/>
                </a:solidFill>
                <a:latin typeface="Arial"/>
                <a:ea typeface="Trebuchet MS"/>
                <a:cs typeface="Arial"/>
                <a:sym typeface="Arial"/>
              </a:rPr>
              <a:t> (Escape)</a:t>
            </a:r>
            <a:endParaRPr lang="en-US" sz="1620" b="0" i="0" u="none" strike="noStrike" cap="none" dirty="0">
              <a:solidFill>
                <a:srgbClr val="000000"/>
              </a:solidFill>
              <a:latin typeface="Trebuchet MS"/>
              <a:ea typeface="Trebuchet MS"/>
              <a:cs typeface="Trebuchet MS"/>
              <a:sym typeface="Trebuchet MS"/>
            </a:endParaRPr>
          </a:p>
        </p:txBody>
      </p:sp>
      <p:sp>
        <p:nvSpPr>
          <p:cNvPr id="30" name="Google Shape;798;p113">
            <a:extLst>
              <a:ext uri="{FF2B5EF4-FFF2-40B4-BE49-F238E27FC236}">
                <a16:creationId xmlns:a16="http://schemas.microsoft.com/office/drawing/2014/main" id="{5B482F14-434F-477A-8270-8496AEA5C2E5}"/>
              </a:ext>
            </a:extLst>
          </p:cNvPr>
          <p:cNvSpPr txBox="1"/>
          <p:nvPr/>
        </p:nvSpPr>
        <p:spPr>
          <a:xfrm>
            <a:off x="8505378" y="8435463"/>
            <a:ext cx="1507984"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71C5"/>
                </a:solidFill>
                <a:latin typeface="Trebuchet MS"/>
                <a:ea typeface="Trebuchet MS"/>
                <a:cs typeface="Trebuchet MS"/>
                <a:sym typeface="Trebuchet MS"/>
              </a:rPr>
              <a:t>False Negative</a:t>
            </a:r>
            <a:endParaRPr sz="1260" b="0" i="0" u="none" strike="noStrike" cap="none" dirty="0">
              <a:solidFill>
                <a:srgbClr val="000000"/>
              </a:solidFill>
              <a:latin typeface="Arial"/>
              <a:ea typeface="Arial"/>
              <a:cs typeface="Arial"/>
              <a:sym typeface="Arial"/>
            </a:endParaRPr>
          </a:p>
        </p:txBody>
      </p:sp>
      <p:sp>
        <p:nvSpPr>
          <p:cNvPr id="32" name="Google Shape;800;p113">
            <a:extLst>
              <a:ext uri="{FF2B5EF4-FFF2-40B4-BE49-F238E27FC236}">
                <a16:creationId xmlns:a16="http://schemas.microsoft.com/office/drawing/2014/main" id="{D6D289F8-88C3-4AD7-B134-738F8D77E1C6}"/>
              </a:ext>
            </a:extLst>
          </p:cNvPr>
          <p:cNvSpPr txBox="1"/>
          <p:nvPr/>
        </p:nvSpPr>
        <p:spPr>
          <a:xfrm>
            <a:off x="12685895" y="4990909"/>
            <a:ext cx="2596425"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Defect</a:t>
            </a:r>
            <a:endParaRPr sz="1260" b="0" i="0" u="none" strike="noStrike" cap="none" dirty="0">
              <a:solidFill>
                <a:srgbClr val="000000"/>
              </a:solidFill>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A45EA490-7C24-9C56-3FD3-00B1640B8EC0}"/>
              </a:ext>
            </a:extLst>
          </p:cNvPr>
          <p:cNvCxnSpPr>
            <a:cxnSpLocks/>
            <a:endCxn id="49" idx="0"/>
          </p:cNvCxnSpPr>
          <p:nvPr/>
        </p:nvCxnSpPr>
        <p:spPr>
          <a:xfrm>
            <a:off x="8162178" y="6427884"/>
            <a:ext cx="0" cy="6729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Google Shape;798;p113">
            <a:extLst>
              <a:ext uri="{FF2B5EF4-FFF2-40B4-BE49-F238E27FC236}">
                <a16:creationId xmlns:a16="http://schemas.microsoft.com/office/drawing/2014/main" id="{09530F12-EF9B-9E22-509F-8716D23F96B9}"/>
              </a:ext>
            </a:extLst>
          </p:cNvPr>
          <p:cNvSpPr txBox="1"/>
          <p:nvPr/>
        </p:nvSpPr>
        <p:spPr>
          <a:xfrm>
            <a:off x="6821701" y="8435464"/>
            <a:ext cx="166176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71C5"/>
                </a:solidFill>
                <a:latin typeface="Trebuchet MS"/>
                <a:ea typeface="Trebuchet MS"/>
                <a:cs typeface="Trebuchet MS"/>
                <a:sym typeface="Trebuchet MS"/>
              </a:rPr>
              <a:t>True Negative</a:t>
            </a:r>
            <a:endParaRPr sz="1260" b="0" i="0" u="none" strike="noStrike" cap="none" dirty="0">
              <a:solidFill>
                <a:srgbClr val="000000"/>
              </a:solidFill>
              <a:latin typeface="Arial"/>
              <a:ea typeface="Arial"/>
              <a:cs typeface="Arial"/>
              <a:sym typeface="Arial"/>
            </a:endParaRPr>
          </a:p>
        </p:txBody>
      </p:sp>
      <p:sp>
        <p:nvSpPr>
          <p:cNvPr id="70" name="Google Shape;801;p113">
            <a:extLst>
              <a:ext uri="{FF2B5EF4-FFF2-40B4-BE49-F238E27FC236}">
                <a16:creationId xmlns:a16="http://schemas.microsoft.com/office/drawing/2014/main" id="{DE512E04-DB92-298C-7B7E-FA414E34ADAD}"/>
              </a:ext>
            </a:extLst>
          </p:cNvPr>
          <p:cNvSpPr txBox="1"/>
          <p:nvPr/>
        </p:nvSpPr>
        <p:spPr>
          <a:xfrm>
            <a:off x="11840702" y="6176802"/>
            <a:ext cx="166176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71C5"/>
                </a:solidFill>
                <a:latin typeface="Trebuchet MS"/>
                <a:ea typeface="Trebuchet MS"/>
                <a:cs typeface="Trebuchet MS"/>
                <a:sym typeface="Trebuchet MS"/>
              </a:rPr>
              <a:t>False Positive</a:t>
            </a:r>
            <a:endParaRPr sz="1260" b="0" i="0" u="none" strike="noStrike" cap="none" dirty="0">
              <a:solidFill>
                <a:srgbClr val="000000"/>
              </a:solidFill>
              <a:latin typeface="Arial"/>
              <a:ea typeface="Arial"/>
              <a:cs typeface="Arial"/>
              <a:sym typeface="Arial"/>
            </a:endParaRPr>
          </a:p>
        </p:txBody>
      </p:sp>
      <p:pic>
        <p:nvPicPr>
          <p:cNvPr id="72" name="Graphic 71" descr="Box with solid fill">
            <a:extLst>
              <a:ext uri="{FF2B5EF4-FFF2-40B4-BE49-F238E27FC236}">
                <a16:creationId xmlns:a16="http://schemas.microsoft.com/office/drawing/2014/main" id="{E70F5F66-960F-C6FC-3405-35F3A40DF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2340" y="7656042"/>
            <a:ext cx="914400" cy="914400"/>
          </a:xfrm>
          <a:prstGeom prst="rect">
            <a:avLst/>
          </a:prstGeom>
        </p:spPr>
      </p:pic>
      <p:cxnSp>
        <p:nvCxnSpPr>
          <p:cNvPr id="73" name="Straight Arrow Connector 72">
            <a:extLst>
              <a:ext uri="{FF2B5EF4-FFF2-40B4-BE49-F238E27FC236}">
                <a16:creationId xmlns:a16="http://schemas.microsoft.com/office/drawing/2014/main" id="{2578CFB4-782A-AF6A-726D-1CE437DE7BCA}"/>
              </a:ext>
            </a:extLst>
          </p:cNvPr>
          <p:cNvCxnSpPr>
            <a:cxnSpLocks/>
            <a:endCxn id="72" idx="0"/>
          </p:cNvCxnSpPr>
          <p:nvPr/>
        </p:nvCxnSpPr>
        <p:spPr>
          <a:xfrm>
            <a:off x="11969540" y="6626819"/>
            <a:ext cx="0" cy="102922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EF5148F-D1C1-0AF6-6CF2-70B8582DFEA9}"/>
              </a:ext>
            </a:extLst>
          </p:cNvPr>
          <p:cNvSpPr txBox="1"/>
          <p:nvPr/>
        </p:nvSpPr>
        <p:spPr>
          <a:xfrm>
            <a:off x="6178630" y="8889240"/>
            <a:ext cx="427556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 Some Escapes Can Occur When the Optical Inspection Process Fails to Detect Defect</a:t>
            </a:r>
          </a:p>
        </p:txBody>
      </p:sp>
      <p:cxnSp>
        <p:nvCxnSpPr>
          <p:cNvPr id="79" name="Connector: Elbow 78">
            <a:extLst>
              <a:ext uri="{FF2B5EF4-FFF2-40B4-BE49-F238E27FC236}">
                <a16:creationId xmlns:a16="http://schemas.microsoft.com/office/drawing/2014/main" id="{0BC84355-2DCC-D811-57F9-F289A1C25862}"/>
              </a:ext>
            </a:extLst>
          </p:cNvPr>
          <p:cNvCxnSpPr>
            <a:stCxn id="26" idx="2"/>
            <a:endCxn id="72" idx="3"/>
          </p:cNvCxnSpPr>
          <p:nvPr/>
        </p:nvCxnSpPr>
        <p:spPr>
          <a:xfrm rot="5400000">
            <a:off x="12907383" y="5011216"/>
            <a:ext cx="2621383" cy="3582668"/>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5" name="Google Shape;791;p113">
            <a:extLst>
              <a:ext uri="{FF2B5EF4-FFF2-40B4-BE49-F238E27FC236}">
                <a16:creationId xmlns:a16="http://schemas.microsoft.com/office/drawing/2014/main" id="{7B9DB09D-E601-BE2F-D34F-484814067C20}"/>
              </a:ext>
            </a:extLst>
          </p:cNvPr>
          <p:cNvSpPr txBox="1"/>
          <p:nvPr/>
        </p:nvSpPr>
        <p:spPr>
          <a:xfrm>
            <a:off x="8108741" y="6976821"/>
            <a:ext cx="1691960" cy="506417"/>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Delivery</a:t>
            </a:r>
            <a:endParaRPr sz="1260" b="0" i="0" u="none" strike="noStrike" cap="none" dirty="0">
              <a:solidFill>
                <a:srgbClr val="000000"/>
              </a:solidFill>
              <a:latin typeface="Arial"/>
              <a:ea typeface="Arial"/>
              <a:cs typeface="Arial"/>
              <a:sym typeface="Arial"/>
            </a:endParaRPr>
          </a:p>
        </p:txBody>
      </p:sp>
      <p:pic>
        <p:nvPicPr>
          <p:cNvPr id="36" name="Google Shape;725;p110">
            <a:extLst>
              <a:ext uri="{FF2B5EF4-FFF2-40B4-BE49-F238E27FC236}">
                <a16:creationId xmlns:a16="http://schemas.microsoft.com/office/drawing/2014/main" id="{4FF19020-86D8-FCD4-CAAC-2093E2D91461}"/>
              </a:ext>
            </a:extLst>
          </p:cNvPr>
          <p:cNvPicPr preferRelativeResize="0"/>
          <p:nvPr/>
        </p:nvPicPr>
        <p:blipFill rotWithShape="1">
          <a:blip r:embed="rId5">
            <a:alphaModFix/>
          </a:blip>
          <a:srcRect/>
          <a:stretch/>
        </p:blipFill>
        <p:spPr>
          <a:xfrm>
            <a:off x="3586849" y="3435476"/>
            <a:ext cx="1456556" cy="854804"/>
          </a:xfrm>
          <a:prstGeom prst="rect">
            <a:avLst/>
          </a:prstGeom>
          <a:noFill/>
          <a:ln>
            <a:noFill/>
          </a:ln>
        </p:spPr>
      </p:pic>
      <p:pic>
        <p:nvPicPr>
          <p:cNvPr id="37" name="Google Shape;726;p110" descr="ãwafer semiãçåçæå°çµæ">
            <a:extLst>
              <a:ext uri="{FF2B5EF4-FFF2-40B4-BE49-F238E27FC236}">
                <a16:creationId xmlns:a16="http://schemas.microsoft.com/office/drawing/2014/main" id="{FF54C560-267E-A44E-04D4-792FBD3051B4}"/>
              </a:ext>
            </a:extLst>
          </p:cNvPr>
          <p:cNvPicPr preferRelativeResize="0"/>
          <p:nvPr/>
        </p:nvPicPr>
        <p:blipFill rotWithShape="1">
          <a:blip r:embed="rId6">
            <a:alphaModFix/>
          </a:blip>
          <a:srcRect/>
          <a:stretch/>
        </p:blipFill>
        <p:spPr>
          <a:xfrm>
            <a:off x="3446493" y="6351703"/>
            <a:ext cx="1747733" cy="1399329"/>
          </a:xfrm>
          <a:prstGeom prst="rect">
            <a:avLst/>
          </a:prstGeom>
          <a:noFill/>
          <a:ln>
            <a:noFill/>
          </a:ln>
        </p:spPr>
      </p:pic>
      <p:pic>
        <p:nvPicPr>
          <p:cNvPr id="39" name="Google Shape;729;p110" descr="ãLCDãçåçæå°çµæ">
            <a:extLst>
              <a:ext uri="{FF2B5EF4-FFF2-40B4-BE49-F238E27FC236}">
                <a16:creationId xmlns:a16="http://schemas.microsoft.com/office/drawing/2014/main" id="{44568FF7-37D5-6D38-AB22-C80FDC8A4653}"/>
              </a:ext>
            </a:extLst>
          </p:cNvPr>
          <p:cNvPicPr preferRelativeResize="0"/>
          <p:nvPr/>
        </p:nvPicPr>
        <p:blipFill rotWithShape="1">
          <a:blip r:embed="rId7">
            <a:alphaModFix/>
          </a:blip>
          <a:srcRect/>
          <a:stretch/>
        </p:blipFill>
        <p:spPr>
          <a:xfrm flipH="1">
            <a:off x="3547681" y="4769290"/>
            <a:ext cx="1533344" cy="1164611"/>
          </a:xfrm>
          <a:prstGeom prst="rect">
            <a:avLst/>
          </a:prstGeom>
          <a:noFill/>
          <a:ln>
            <a:noFill/>
          </a:ln>
        </p:spPr>
      </p:pic>
      <p:sp>
        <p:nvSpPr>
          <p:cNvPr id="40" name="Google Shape;730;p110">
            <a:extLst>
              <a:ext uri="{FF2B5EF4-FFF2-40B4-BE49-F238E27FC236}">
                <a16:creationId xmlns:a16="http://schemas.microsoft.com/office/drawing/2014/main" id="{F3E2BA2E-98FA-E0C5-B8EA-9854E5060F96}"/>
              </a:ext>
            </a:extLst>
          </p:cNvPr>
          <p:cNvSpPr txBox="1"/>
          <p:nvPr/>
        </p:nvSpPr>
        <p:spPr>
          <a:xfrm>
            <a:off x="3444303" y="3044837"/>
            <a:ext cx="1652996" cy="3877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PCB*</a:t>
            </a:r>
            <a:endParaRPr dirty="0">
              <a:latin typeface="Arial" panose="020B0604020202020204" pitchFamily="34" charset="0"/>
              <a:cs typeface="Arial" panose="020B0604020202020204" pitchFamily="34" charset="0"/>
            </a:endParaRPr>
          </a:p>
        </p:txBody>
      </p:sp>
      <p:sp>
        <p:nvSpPr>
          <p:cNvPr id="41" name="Google Shape;731;p110">
            <a:extLst>
              <a:ext uri="{FF2B5EF4-FFF2-40B4-BE49-F238E27FC236}">
                <a16:creationId xmlns:a16="http://schemas.microsoft.com/office/drawing/2014/main" id="{B1590C6D-24D4-262D-E538-71DFFDBE1D7B}"/>
              </a:ext>
            </a:extLst>
          </p:cNvPr>
          <p:cNvSpPr txBox="1"/>
          <p:nvPr/>
        </p:nvSpPr>
        <p:spPr>
          <a:xfrm>
            <a:off x="3205447" y="6096253"/>
            <a:ext cx="2188790" cy="3877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Foundry/Wafer</a:t>
            </a:r>
            <a:endParaRPr dirty="0">
              <a:latin typeface="Arial" panose="020B0604020202020204" pitchFamily="34" charset="0"/>
              <a:cs typeface="Arial" panose="020B0604020202020204" pitchFamily="34" charset="0"/>
            </a:endParaRPr>
          </a:p>
        </p:txBody>
      </p:sp>
      <p:sp>
        <p:nvSpPr>
          <p:cNvPr id="42" name="Google Shape;732;p110">
            <a:extLst>
              <a:ext uri="{FF2B5EF4-FFF2-40B4-BE49-F238E27FC236}">
                <a16:creationId xmlns:a16="http://schemas.microsoft.com/office/drawing/2014/main" id="{BB9B759A-343F-2BAB-3582-DAC516941710}"/>
              </a:ext>
            </a:extLst>
          </p:cNvPr>
          <p:cNvSpPr txBox="1"/>
          <p:nvPr/>
        </p:nvSpPr>
        <p:spPr>
          <a:xfrm>
            <a:off x="3487857" y="4396441"/>
            <a:ext cx="1652996" cy="3877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Display panel </a:t>
            </a:r>
            <a:endParaRPr dirty="0">
              <a:latin typeface="Arial" panose="020B0604020202020204" pitchFamily="34" charset="0"/>
              <a:cs typeface="Arial" panose="020B0604020202020204" pitchFamily="34" charset="0"/>
            </a:endParaRPr>
          </a:p>
        </p:txBody>
      </p:sp>
      <p:sp>
        <p:nvSpPr>
          <p:cNvPr id="43" name="Google Shape;733;p110">
            <a:extLst>
              <a:ext uri="{FF2B5EF4-FFF2-40B4-BE49-F238E27FC236}">
                <a16:creationId xmlns:a16="http://schemas.microsoft.com/office/drawing/2014/main" id="{8CAC9594-B8B8-B6C1-78A4-49545477F758}"/>
              </a:ext>
            </a:extLst>
          </p:cNvPr>
          <p:cNvSpPr txBox="1"/>
          <p:nvPr/>
        </p:nvSpPr>
        <p:spPr>
          <a:xfrm>
            <a:off x="3155077" y="7773565"/>
            <a:ext cx="2188791" cy="3877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IC Packaging </a:t>
            </a:r>
            <a:endParaRPr dirty="0">
              <a:latin typeface="Arial" panose="020B0604020202020204" pitchFamily="34" charset="0"/>
              <a:cs typeface="Arial" panose="020B0604020202020204" pitchFamily="34" charset="0"/>
            </a:endParaRPr>
          </a:p>
        </p:txBody>
      </p:sp>
      <p:pic>
        <p:nvPicPr>
          <p:cNvPr id="44" name="Google Shape;734;p110">
            <a:extLst>
              <a:ext uri="{FF2B5EF4-FFF2-40B4-BE49-F238E27FC236}">
                <a16:creationId xmlns:a16="http://schemas.microsoft.com/office/drawing/2014/main" id="{833FB9ED-4D05-B845-B9CF-DE53A12F5877}"/>
              </a:ext>
            </a:extLst>
          </p:cNvPr>
          <p:cNvPicPr preferRelativeResize="0"/>
          <p:nvPr/>
        </p:nvPicPr>
        <p:blipFill rotWithShape="1">
          <a:blip r:embed="rId8">
            <a:alphaModFix/>
          </a:blip>
          <a:srcRect/>
          <a:stretch/>
        </p:blipFill>
        <p:spPr>
          <a:xfrm>
            <a:off x="1152484" y="6312732"/>
            <a:ext cx="1878606" cy="1196693"/>
          </a:xfrm>
          <a:prstGeom prst="rect">
            <a:avLst/>
          </a:prstGeom>
          <a:noFill/>
          <a:ln>
            <a:noFill/>
          </a:ln>
        </p:spPr>
      </p:pic>
      <p:sp>
        <p:nvSpPr>
          <p:cNvPr id="45" name="Google Shape;735;p110">
            <a:extLst>
              <a:ext uri="{FF2B5EF4-FFF2-40B4-BE49-F238E27FC236}">
                <a16:creationId xmlns:a16="http://schemas.microsoft.com/office/drawing/2014/main" id="{C364C081-FFD4-69AE-DAC1-AB38F8B15C16}"/>
              </a:ext>
            </a:extLst>
          </p:cNvPr>
          <p:cNvSpPr txBox="1"/>
          <p:nvPr/>
        </p:nvSpPr>
        <p:spPr>
          <a:xfrm>
            <a:off x="1017917" y="5659177"/>
            <a:ext cx="2201373" cy="8036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Battery Surface </a:t>
            </a:r>
            <a:r>
              <a:rPr lang="en-US" sz="1200" dirty="0">
                <a:solidFill>
                  <a:srgbClr val="000000"/>
                </a:solidFill>
                <a:latin typeface="Arial" panose="020B0604020202020204" pitchFamily="34" charset="0"/>
                <a:ea typeface="Trebuchet MS"/>
                <a:cs typeface="Arial" panose="020B0604020202020204" pitchFamily="34" charset="0"/>
                <a:sym typeface="Trebuchet MS"/>
              </a:rPr>
              <a:t>D</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efects</a:t>
            </a:r>
            <a:endParaRPr dirty="0">
              <a:latin typeface="Arial" panose="020B0604020202020204" pitchFamily="34" charset="0"/>
              <a:cs typeface="Arial" panose="020B0604020202020204" pitchFamily="34" charset="0"/>
            </a:endParaRPr>
          </a:p>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(Electric Car, Mobile Phone)</a:t>
            </a:r>
            <a:endParaRPr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p:txBody>
      </p:sp>
      <p:pic>
        <p:nvPicPr>
          <p:cNvPr id="46" name="Google Shape;736;p110">
            <a:extLst>
              <a:ext uri="{FF2B5EF4-FFF2-40B4-BE49-F238E27FC236}">
                <a16:creationId xmlns:a16="http://schemas.microsoft.com/office/drawing/2014/main" id="{456C92D8-86E0-AE09-D2A3-BE8852649B11}"/>
              </a:ext>
            </a:extLst>
          </p:cNvPr>
          <p:cNvPicPr preferRelativeResize="0"/>
          <p:nvPr/>
        </p:nvPicPr>
        <p:blipFill rotWithShape="1">
          <a:blip r:embed="rId9">
            <a:alphaModFix/>
          </a:blip>
          <a:srcRect/>
          <a:stretch/>
        </p:blipFill>
        <p:spPr>
          <a:xfrm>
            <a:off x="1427386" y="7415835"/>
            <a:ext cx="1263521" cy="1263521"/>
          </a:xfrm>
          <a:prstGeom prst="rect">
            <a:avLst/>
          </a:prstGeom>
          <a:noFill/>
          <a:ln>
            <a:noFill/>
          </a:ln>
        </p:spPr>
      </p:pic>
      <p:pic>
        <p:nvPicPr>
          <p:cNvPr id="48" name="Google Shape;737;p110">
            <a:extLst>
              <a:ext uri="{FF2B5EF4-FFF2-40B4-BE49-F238E27FC236}">
                <a16:creationId xmlns:a16="http://schemas.microsoft.com/office/drawing/2014/main" id="{F23E768B-E4BA-A13A-F65F-33047954D291}"/>
              </a:ext>
            </a:extLst>
          </p:cNvPr>
          <p:cNvPicPr preferRelativeResize="0"/>
          <p:nvPr/>
        </p:nvPicPr>
        <p:blipFill rotWithShape="1">
          <a:blip r:embed="rId10">
            <a:alphaModFix/>
          </a:blip>
          <a:srcRect/>
          <a:stretch/>
        </p:blipFill>
        <p:spPr>
          <a:xfrm>
            <a:off x="1272682" y="3819943"/>
            <a:ext cx="1703541" cy="1135694"/>
          </a:xfrm>
          <a:prstGeom prst="rect">
            <a:avLst/>
          </a:prstGeom>
          <a:noFill/>
          <a:ln>
            <a:noFill/>
          </a:ln>
        </p:spPr>
      </p:pic>
      <p:sp>
        <p:nvSpPr>
          <p:cNvPr id="50" name="Google Shape;738;p110">
            <a:extLst>
              <a:ext uri="{FF2B5EF4-FFF2-40B4-BE49-F238E27FC236}">
                <a16:creationId xmlns:a16="http://schemas.microsoft.com/office/drawing/2014/main" id="{1553CD73-4E1D-5690-2A4D-31232FA2B87A}"/>
              </a:ext>
            </a:extLst>
          </p:cNvPr>
          <p:cNvSpPr txBox="1"/>
          <p:nvPr/>
        </p:nvSpPr>
        <p:spPr>
          <a:xfrm>
            <a:off x="1181490" y="3215011"/>
            <a:ext cx="1861644" cy="63709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Automotive Manufacturing</a:t>
            </a:r>
            <a:endParaRPr dirty="0">
              <a:latin typeface="Arial" panose="020B060402020202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4061FFF2-15EC-4686-B20B-72BDCAF4398C}"/>
              </a:ext>
            </a:extLst>
          </p:cNvPr>
          <p:cNvPicPr>
            <a:picLocks noChangeAspect="1"/>
          </p:cNvPicPr>
          <p:nvPr/>
        </p:nvPicPr>
        <p:blipFill>
          <a:blip r:embed="rId11"/>
          <a:stretch>
            <a:fillRect/>
          </a:stretch>
        </p:blipFill>
        <p:spPr>
          <a:xfrm>
            <a:off x="3547681" y="8186774"/>
            <a:ext cx="1479620" cy="1399329"/>
          </a:xfrm>
          <a:prstGeom prst="rect">
            <a:avLst/>
          </a:prstGeom>
        </p:spPr>
      </p:pic>
      <p:sp>
        <p:nvSpPr>
          <p:cNvPr id="52" name="Right Arrow 44">
            <a:extLst>
              <a:ext uri="{FF2B5EF4-FFF2-40B4-BE49-F238E27FC236}">
                <a16:creationId xmlns:a16="http://schemas.microsoft.com/office/drawing/2014/main" id="{339F3800-EB81-43A4-EA3F-6B9E24882605}"/>
              </a:ext>
            </a:extLst>
          </p:cNvPr>
          <p:cNvSpPr/>
          <p:nvPr/>
        </p:nvSpPr>
        <p:spPr>
          <a:xfrm>
            <a:off x="5625258" y="4544950"/>
            <a:ext cx="944868" cy="47077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Google Shape;755;p111">
            <a:extLst>
              <a:ext uri="{FF2B5EF4-FFF2-40B4-BE49-F238E27FC236}">
                <a16:creationId xmlns:a16="http://schemas.microsoft.com/office/drawing/2014/main" id="{C944DF85-4357-140F-18B2-1543334802A4}"/>
              </a:ext>
            </a:extLst>
          </p:cNvPr>
          <p:cNvSpPr txBox="1"/>
          <p:nvPr/>
        </p:nvSpPr>
        <p:spPr>
          <a:xfrm>
            <a:off x="13490562" y="8722488"/>
            <a:ext cx="4487180" cy="412242"/>
          </a:xfrm>
          <a:prstGeom prst="rect">
            <a:avLst/>
          </a:prstGeom>
          <a:noFill/>
          <a:ln>
            <a:noFill/>
          </a:ln>
        </p:spPr>
        <p:txBody>
          <a:bodyPr spcFirstLastPara="1" wrap="square" lIns="82275" tIns="41125" rIns="82275" bIns="4112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*PCB: Printed </a:t>
            </a:r>
            <a:r>
              <a:rPr lang="en-US" sz="1620" dirty="0">
                <a:solidFill>
                  <a:srgbClr val="000000"/>
                </a:solidFill>
                <a:latin typeface="Arial" panose="020B0604020202020204" pitchFamily="34" charset="0"/>
                <a:ea typeface="Trebuchet MS"/>
                <a:cs typeface="Arial" panose="020B0604020202020204" pitchFamily="34" charset="0"/>
                <a:sym typeface="Trebuchet MS"/>
              </a:rPr>
              <a:t>C</a:t>
            </a:r>
            <a:r>
              <a:rPr lang="en-US" sz="162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ircuit </a:t>
            </a:r>
            <a:r>
              <a:rPr lang="en-US" sz="1620" dirty="0">
                <a:solidFill>
                  <a:srgbClr val="000000"/>
                </a:solidFill>
                <a:latin typeface="Arial" panose="020B0604020202020204" pitchFamily="34" charset="0"/>
                <a:ea typeface="Trebuchet MS"/>
                <a:cs typeface="Arial" panose="020B0604020202020204" pitchFamily="34" charset="0"/>
                <a:sym typeface="Trebuchet MS"/>
              </a:rPr>
              <a:t>B</a:t>
            </a:r>
            <a:r>
              <a:rPr lang="en-US" sz="162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oard</a:t>
            </a:r>
            <a:endParaRPr sz="126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54" name="Google Shape;756;p111">
            <a:extLst>
              <a:ext uri="{FF2B5EF4-FFF2-40B4-BE49-F238E27FC236}">
                <a16:creationId xmlns:a16="http://schemas.microsoft.com/office/drawing/2014/main" id="{388A2C6C-0CA2-9C90-9DB6-9D71E9A1727C}"/>
              </a:ext>
            </a:extLst>
          </p:cNvPr>
          <p:cNvSpPr txBox="1"/>
          <p:nvPr/>
        </p:nvSpPr>
        <p:spPr>
          <a:xfrm>
            <a:off x="13490562" y="9024817"/>
            <a:ext cx="4487180" cy="412242"/>
          </a:xfrm>
          <a:prstGeom prst="rect">
            <a:avLst/>
          </a:prstGeom>
          <a:noFill/>
          <a:ln>
            <a:noFill/>
          </a:ln>
        </p:spPr>
        <p:txBody>
          <a:bodyPr spcFirstLastPara="1" wrap="square" lIns="82275" tIns="41125" rIns="82275" bIns="4112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*AOI: Automatic Optical Inspection</a:t>
            </a:r>
            <a:endParaRPr sz="126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pic>
        <p:nvPicPr>
          <p:cNvPr id="55" name="Google Shape;746;p111">
            <a:extLst>
              <a:ext uri="{FF2B5EF4-FFF2-40B4-BE49-F238E27FC236}">
                <a16:creationId xmlns:a16="http://schemas.microsoft.com/office/drawing/2014/main" id="{EE657771-EDD6-CE14-68BF-B3E35559FF1B}"/>
              </a:ext>
            </a:extLst>
          </p:cNvPr>
          <p:cNvPicPr preferRelativeResize="0"/>
          <p:nvPr/>
        </p:nvPicPr>
        <p:blipFill rotWithShape="1">
          <a:blip r:embed="rId12">
            <a:alphaModFix/>
          </a:blip>
          <a:srcRect/>
          <a:stretch/>
        </p:blipFill>
        <p:spPr>
          <a:xfrm>
            <a:off x="7591581" y="2781046"/>
            <a:ext cx="1034320" cy="1171575"/>
          </a:xfrm>
          <a:prstGeom prst="rect">
            <a:avLst/>
          </a:prstGeom>
          <a:noFill/>
          <a:ln>
            <a:noFill/>
          </a:ln>
        </p:spPr>
      </p:pic>
      <p:pic>
        <p:nvPicPr>
          <p:cNvPr id="56" name="Google Shape;748;p111">
            <a:extLst>
              <a:ext uri="{FF2B5EF4-FFF2-40B4-BE49-F238E27FC236}">
                <a16:creationId xmlns:a16="http://schemas.microsoft.com/office/drawing/2014/main" id="{ADC41A54-7B53-C22D-C11B-102460D768EB}"/>
              </a:ext>
            </a:extLst>
          </p:cNvPr>
          <p:cNvPicPr preferRelativeResize="0"/>
          <p:nvPr/>
        </p:nvPicPr>
        <p:blipFill rotWithShape="1">
          <a:blip r:embed="rId13">
            <a:alphaModFix/>
          </a:blip>
          <a:srcRect/>
          <a:stretch/>
        </p:blipFill>
        <p:spPr>
          <a:xfrm>
            <a:off x="11420577" y="3013439"/>
            <a:ext cx="1196695" cy="904478"/>
          </a:xfrm>
          <a:prstGeom prst="rect">
            <a:avLst/>
          </a:prstGeom>
          <a:noFill/>
          <a:ln>
            <a:noFill/>
          </a:ln>
        </p:spPr>
      </p:pic>
    </p:spTree>
    <p:extLst>
      <p:ext uri="{BB962C8B-B14F-4D97-AF65-F5344CB8AC3E}">
        <p14:creationId xmlns:p14="http://schemas.microsoft.com/office/powerpoint/2010/main" val="263068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PCBA Manufacturing</a:t>
            </a:r>
          </a:p>
        </p:txBody>
      </p:sp>
      <p:sp>
        <p:nvSpPr>
          <p:cNvPr id="6" name="Content Placeholder 5"/>
          <p:cNvSpPr>
            <a:spLocks noGrp="1"/>
          </p:cNvSpPr>
          <p:nvPr>
            <p:ph idx="1"/>
          </p:nvPr>
        </p:nvSpPr>
        <p:spPr/>
        <p:txBody>
          <a:bodyPr/>
          <a:lstStyle/>
          <a:p>
            <a:pPr marL="342900" indent="-342900">
              <a:lnSpc>
                <a:spcPct val="100000"/>
              </a:lnSpc>
              <a:spcBef>
                <a:spcPts val="0"/>
              </a:spcBef>
              <a:spcAft>
                <a:spcPts val="0"/>
              </a:spcAft>
              <a:buFont typeface="Arial" panose="020B0604020202020204" pitchFamily="34" charset="0"/>
              <a:buChar char="•"/>
            </a:pPr>
            <a:r>
              <a:rPr lang="en-US" dirty="0"/>
              <a:t>Semiconductor/electronics verification cost is exponentially increasing as components become more complex</a:t>
            </a:r>
          </a:p>
          <a:p>
            <a:pPr marL="342900" indent="-342900">
              <a:lnSpc>
                <a:spcPct val="100000"/>
              </a:lnSpc>
              <a:spcBef>
                <a:spcPts val="0"/>
              </a:spcBef>
              <a:spcAft>
                <a:spcPts val="0"/>
              </a:spcAft>
              <a:buFont typeface="Arial" panose="020B0604020202020204" pitchFamily="34" charset="0"/>
              <a:buChar char="•"/>
            </a:pPr>
            <a:r>
              <a:rPr lang="en-US" dirty="0"/>
              <a:t>Current AOI machines, which use rules-based logic to identify defects, struggle due to vast number of criteria to test: </a:t>
            </a:r>
          </a:p>
          <a:p>
            <a:pPr marL="1295419" lvl="1" indent="-342900">
              <a:lnSpc>
                <a:spcPct val="100000"/>
              </a:lnSpc>
              <a:spcBef>
                <a:spcPts val="0"/>
              </a:spcBef>
              <a:spcAft>
                <a:spcPts val="0"/>
              </a:spcAft>
              <a:buFont typeface="Arial" panose="020B0604020202020204" pitchFamily="34" charset="0"/>
              <a:buChar char="•"/>
            </a:pPr>
            <a:r>
              <a:rPr lang="en-US" dirty="0"/>
              <a:t>Quality of solder joins</a:t>
            </a:r>
          </a:p>
          <a:p>
            <a:pPr marL="1295419" lvl="1" indent="-342900">
              <a:lnSpc>
                <a:spcPct val="100000"/>
              </a:lnSpc>
              <a:spcBef>
                <a:spcPts val="0"/>
              </a:spcBef>
              <a:spcAft>
                <a:spcPts val="0"/>
              </a:spcAft>
              <a:buFont typeface="Arial" panose="020B0604020202020204" pitchFamily="34" charset="0"/>
              <a:buChar char="•"/>
            </a:pPr>
            <a:r>
              <a:rPr lang="en-US" dirty="0"/>
              <a:t>Presence of each component</a:t>
            </a:r>
          </a:p>
          <a:p>
            <a:pPr marL="1295419" lvl="1" indent="-342900">
              <a:lnSpc>
                <a:spcPct val="100000"/>
              </a:lnSpc>
              <a:spcBef>
                <a:spcPts val="0"/>
              </a:spcBef>
              <a:spcAft>
                <a:spcPts val="0"/>
              </a:spcAft>
              <a:buFont typeface="Arial" panose="020B0604020202020204" pitchFamily="34" charset="0"/>
              <a:buChar char="•"/>
            </a:pPr>
            <a:r>
              <a:rPr lang="en-US" dirty="0"/>
              <a:t>Position and orientation </a:t>
            </a:r>
          </a:p>
          <a:p>
            <a:pPr marL="1295419" lvl="1" indent="-342900">
              <a:lnSpc>
                <a:spcPct val="100000"/>
              </a:lnSpc>
              <a:spcBef>
                <a:spcPts val="0"/>
              </a:spcBef>
              <a:spcAft>
                <a:spcPts val="0"/>
              </a:spcAft>
              <a:buFont typeface="Arial" panose="020B0604020202020204" pitchFamily="34" charset="0"/>
              <a:buChar char="•"/>
            </a:pPr>
            <a:r>
              <a:rPr lang="en-US" dirty="0"/>
              <a:t>Coplanarity</a:t>
            </a:r>
          </a:p>
          <a:p>
            <a:pPr marL="1295419" lvl="1" indent="-342900">
              <a:lnSpc>
                <a:spcPct val="100000"/>
              </a:lnSpc>
              <a:spcBef>
                <a:spcPts val="0"/>
              </a:spcBef>
              <a:spcAft>
                <a:spcPts val="0"/>
              </a:spcAft>
              <a:buFont typeface="Arial" panose="020B0604020202020204" pitchFamily="34" charset="0"/>
              <a:buChar char="•"/>
            </a:pPr>
            <a:r>
              <a:rPr lang="en-US" dirty="0"/>
              <a:t>Presence of unwanted objects (solder spatter/ball)</a:t>
            </a:r>
          </a:p>
          <a:p>
            <a:pPr marL="1295419" lvl="1" indent="-342900">
              <a:lnSpc>
                <a:spcPct val="100000"/>
              </a:lnSpc>
              <a:spcBef>
                <a:spcPts val="0"/>
              </a:spcBef>
              <a:spcAft>
                <a:spcPts val="0"/>
              </a:spcAft>
              <a:buFont typeface="Arial" panose="020B0604020202020204" pitchFamily="34" charset="0"/>
              <a:buChar char="•"/>
            </a:pPr>
            <a:r>
              <a:rPr lang="en-US" dirty="0"/>
              <a:t>Easily fooled (i.e. by the appearance of components										     with high variance)</a:t>
            </a:r>
          </a:p>
          <a:p>
            <a:pPr marL="1295419" lvl="1" indent="-342900">
              <a:buFont typeface="Arial" panose="020B0604020202020204" pitchFamily="34" charset="0"/>
              <a:buChar char="•"/>
            </a:pPr>
            <a:endParaRPr lang="en-US" dirty="0"/>
          </a:p>
          <a:p>
            <a:pPr marL="1295419" lvl="1" indent="-342900">
              <a:buFont typeface="Arial" panose="020B0604020202020204" pitchFamily="34" charset="0"/>
              <a:buChar char="•"/>
            </a:pPr>
            <a:endParaRPr lang="en-US" dirty="0"/>
          </a:p>
          <a:p>
            <a:pPr marL="1295419" lvl="1" indent="-342900">
              <a:buFont typeface="Arial" panose="020B0604020202020204" pitchFamily="34" charset="0"/>
              <a:buChar char="•"/>
            </a:pPr>
            <a:endParaRPr lang="en-US" dirty="0"/>
          </a:p>
        </p:txBody>
      </p:sp>
      <p:sp>
        <p:nvSpPr>
          <p:cNvPr id="10" name="Text Placeholder 9"/>
          <p:cNvSpPr>
            <a:spLocks noGrp="1"/>
          </p:cNvSpPr>
          <p:nvPr>
            <p:ph type="body" sz="quarter" idx="10"/>
          </p:nvPr>
        </p:nvSpPr>
        <p:spPr/>
        <p:txBody>
          <a:bodyPr/>
          <a:lstStyle/>
          <a:p>
            <a:r>
              <a:rPr lang="en-US" dirty="0"/>
              <a:t>No 100% Inspection Possible for Solder Joints in Packaged Electronics Due to Design Complexity</a:t>
            </a:r>
          </a:p>
        </p:txBody>
      </p:sp>
      <p:pic>
        <p:nvPicPr>
          <p:cNvPr id="5" name="Google Shape;683;p108">
            <a:extLst>
              <a:ext uri="{FF2B5EF4-FFF2-40B4-BE49-F238E27FC236}">
                <a16:creationId xmlns:a16="http://schemas.microsoft.com/office/drawing/2014/main" id="{A5CD3534-65F0-9611-1149-CC669AB5C9F2}"/>
              </a:ext>
            </a:extLst>
          </p:cNvPr>
          <p:cNvPicPr preferRelativeResize="0"/>
          <p:nvPr/>
        </p:nvPicPr>
        <p:blipFill rotWithShape="1">
          <a:blip r:embed="rId3">
            <a:alphaModFix/>
          </a:blip>
          <a:srcRect/>
          <a:stretch/>
        </p:blipFill>
        <p:spPr>
          <a:xfrm>
            <a:off x="9144000" y="5143500"/>
            <a:ext cx="7483400" cy="3660984"/>
          </a:xfrm>
          <a:prstGeom prst="rect">
            <a:avLst/>
          </a:prstGeom>
          <a:noFill/>
          <a:ln>
            <a:noFill/>
          </a:ln>
        </p:spPr>
      </p:pic>
      <p:pic>
        <p:nvPicPr>
          <p:cNvPr id="7" name="Google Shape;769;p112">
            <a:extLst>
              <a:ext uri="{FF2B5EF4-FFF2-40B4-BE49-F238E27FC236}">
                <a16:creationId xmlns:a16="http://schemas.microsoft.com/office/drawing/2014/main" id="{A558448B-DC05-7FE5-6DFF-3087811A02F5}"/>
              </a:ext>
            </a:extLst>
          </p:cNvPr>
          <p:cNvPicPr preferRelativeResize="0"/>
          <p:nvPr/>
        </p:nvPicPr>
        <p:blipFill rotWithShape="1">
          <a:blip r:embed="rId4">
            <a:alphaModFix/>
          </a:blip>
          <a:srcRect/>
          <a:stretch/>
        </p:blipFill>
        <p:spPr>
          <a:xfrm>
            <a:off x="2225567" y="6894164"/>
            <a:ext cx="2010324" cy="2010324"/>
          </a:xfrm>
          <a:prstGeom prst="rect">
            <a:avLst/>
          </a:prstGeom>
          <a:noFill/>
          <a:ln>
            <a:noFill/>
          </a:ln>
        </p:spPr>
      </p:pic>
      <p:pic>
        <p:nvPicPr>
          <p:cNvPr id="8" name="Google Shape;770;p112">
            <a:extLst>
              <a:ext uri="{FF2B5EF4-FFF2-40B4-BE49-F238E27FC236}">
                <a16:creationId xmlns:a16="http://schemas.microsoft.com/office/drawing/2014/main" id="{5E06B325-23D4-4107-7D2C-1F69FA1AA02A}"/>
              </a:ext>
            </a:extLst>
          </p:cNvPr>
          <p:cNvPicPr preferRelativeResize="0"/>
          <p:nvPr/>
        </p:nvPicPr>
        <p:blipFill rotWithShape="1">
          <a:blip r:embed="rId5">
            <a:alphaModFix/>
          </a:blip>
          <a:srcRect/>
          <a:stretch/>
        </p:blipFill>
        <p:spPr>
          <a:xfrm>
            <a:off x="5716701" y="6894164"/>
            <a:ext cx="2010324" cy="2010324"/>
          </a:xfrm>
          <a:prstGeom prst="rect">
            <a:avLst/>
          </a:prstGeom>
          <a:noFill/>
          <a:ln>
            <a:noFill/>
          </a:ln>
        </p:spPr>
      </p:pic>
      <p:sp>
        <p:nvSpPr>
          <p:cNvPr id="9" name="Google Shape;757;p111">
            <a:extLst>
              <a:ext uri="{FF2B5EF4-FFF2-40B4-BE49-F238E27FC236}">
                <a16:creationId xmlns:a16="http://schemas.microsoft.com/office/drawing/2014/main" id="{BF124385-0D74-1D4A-6027-9DAE02FA5777}"/>
              </a:ext>
            </a:extLst>
          </p:cNvPr>
          <p:cNvSpPr txBox="1"/>
          <p:nvPr/>
        </p:nvSpPr>
        <p:spPr>
          <a:xfrm>
            <a:off x="3541820" y="9067778"/>
            <a:ext cx="2868953" cy="575162"/>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4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Color Variation Can Fool Traditional AOI CV Algorithms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369399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AOI</a:t>
            </a:r>
          </a:p>
        </p:txBody>
      </p:sp>
      <p:sp>
        <p:nvSpPr>
          <p:cNvPr id="10" name="Text Placeholder 9"/>
          <p:cNvSpPr>
            <a:spLocks noGrp="1"/>
          </p:cNvSpPr>
          <p:nvPr>
            <p:ph type="body" sz="quarter" idx="10"/>
          </p:nvPr>
        </p:nvSpPr>
        <p:spPr/>
        <p:txBody>
          <a:bodyPr/>
          <a:lstStyle/>
          <a:p>
            <a:r>
              <a:rPr lang="en-US" dirty="0"/>
              <a:t>Very High False Positive Rate &amp; Non-Robust/Non-Reliable Detection Require Human Verification</a:t>
            </a:r>
          </a:p>
        </p:txBody>
      </p:sp>
      <p:sp>
        <p:nvSpPr>
          <p:cNvPr id="7" name="Google Shape;766;p112">
            <a:extLst>
              <a:ext uri="{FF2B5EF4-FFF2-40B4-BE49-F238E27FC236}">
                <a16:creationId xmlns:a16="http://schemas.microsoft.com/office/drawing/2014/main" id="{1F8051A3-1165-4CA1-93CD-E24C1EF711D2}"/>
              </a:ext>
            </a:extLst>
          </p:cNvPr>
          <p:cNvSpPr txBox="1">
            <a:spLocks/>
          </p:cNvSpPr>
          <p:nvPr/>
        </p:nvSpPr>
        <p:spPr>
          <a:xfrm>
            <a:off x="1462095" y="3241119"/>
            <a:ext cx="10051620" cy="5826681"/>
          </a:xfrm>
          <a:prstGeom prst="rect">
            <a:avLst/>
          </a:prstGeom>
          <a:noFill/>
          <a:ln>
            <a:noFill/>
          </a:ln>
        </p:spPr>
        <p:txBody>
          <a:bodyPr spcFirstLastPara="1" wrap="square" lIns="91425" tIns="45700" rIns="91425" bIns="45700" anchor="t" anchorCtr="0">
            <a:noAutofit/>
          </a:bodyPr>
          <a:lstStyle>
            <a:lvl1pPr marL="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defTabSz="914400">
              <a:lnSpc>
                <a:spcPct val="150000"/>
              </a:lnSpc>
              <a:spcAft>
                <a:spcPts val="0"/>
              </a:spcAft>
              <a:buSzPts val="2222"/>
              <a:buFont typeface="Arial" panose="020B0604020202020204" pitchFamily="34" charset="0"/>
              <a:buChar char="•"/>
            </a:pPr>
            <a:r>
              <a:rPr lang="en-US" sz="2800" kern="0" dirty="0">
                <a:latin typeface="Arial" panose="020B0604020202020204" pitchFamily="34" charset="0"/>
                <a:cs typeface="Arial" panose="020B0604020202020204" pitchFamily="34" charset="0"/>
              </a:rPr>
              <a:t>AOI machine employs traditional CV algorithms</a:t>
            </a:r>
          </a:p>
          <a:p>
            <a:pPr marL="285750" indent="-285750" defTabSz="914400">
              <a:lnSpc>
                <a:spcPct val="150000"/>
              </a:lnSpc>
              <a:spcAft>
                <a:spcPts val="0"/>
              </a:spcAft>
              <a:buSzPts val="2222"/>
              <a:buFont typeface="Arial" panose="020B0604020202020204" pitchFamily="34" charset="0"/>
              <a:buChar char="•"/>
            </a:pPr>
            <a:r>
              <a:rPr lang="en-US" sz="2800" kern="0" dirty="0">
                <a:latin typeface="Arial" panose="020B0604020202020204" pitchFamily="34" charset="0"/>
                <a:cs typeface="Arial" panose="020B0604020202020204" pitchFamily="34" charset="0"/>
              </a:rPr>
              <a:t>False positive rate can be up to 70%</a:t>
            </a:r>
          </a:p>
          <a:p>
            <a:pPr marL="857250" lvl="1" indent="-285750" defTabSz="914400">
              <a:lnSpc>
                <a:spcPct val="150000"/>
              </a:lnSpc>
              <a:spcAft>
                <a:spcPts val="0"/>
              </a:spcAft>
              <a:buSzPts val="2222"/>
              <a:buFont typeface="Arial" panose="020B0604020202020204" pitchFamily="34" charset="0"/>
              <a:buChar char="•"/>
            </a:pPr>
            <a:r>
              <a:rPr lang="en-US" sz="2600" kern="0" dirty="0">
                <a:latin typeface="Arial" panose="020B0604020202020204" pitchFamily="34" charset="0"/>
                <a:cs typeface="Arial" panose="020B0604020202020204" pitchFamily="34" charset="0"/>
              </a:rPr>
              <a:t>Reduced throughput</a:t>
            </a:r>
          </a:p>
          <a:p>
            <a:pPr marL="857250" lvl="1" indent="-285750" defTabSz="914400">
              <a:lnSpc>
                <a:spcPct val="150000"/>
              </a:lnSpc>
              <a:spcAft>
                <a:spcPts val="0"/>
              </a:spcAft>
              <a:buSzPts val="2222"/>
              <a:buFont typeface="Arial" panose="020B0604020202020204" pitchFamily="34" charset="0"/>
              <a:buChar char="•"/>
            </a:pPr>
            <a:r>
              <a:rPr lang="en-US" sz="2600" kern="0" dirty="0">
                <a:latin typeface="Arial" panose="020B0604020202020204" pitchFamily="34" charset="0"/>
                <a:cs typeface="Arial" panose="020B0604020202020204" pitchFamily="34" charset="0"/>
              </a:rPr>
              <a:t>Requires tedious manual inspection by human operator </a:t>
            </a:r>
          </a:p>
          <a:p>
            <a:pPr marL="857250" lvl="1" indent="-285750" defTabSz="914400">
              <a:lnSpc>
                <a:spcPct val="150000"/>
              </a:lnSpc>
              <a:spcAft>
                <a:spcPts val="0"/>
              </a:spcAft>
              <a:buSzPts val="2222"/>
              <a:buFont typeface="Arial" panose="020B0604020202020204" pitchFamily="34" charset="0"/>
              <a:buChar char="•"/>
            </a:pPr>
            <a:r>
              <a:rPr lang="en-US" sz="2600" kern="0" dirty="0">
                <a:latin typeface="Arial" panose="020B0604020202020204" pitchFamily="34" charset="0"/>
                <a:cs typeface="Arial" panose="020B0604020202020204" pitchFamily="34" charset="0"/>
              </a:rPr>
              <a:t>Reliability problems</a:t>
            </a:r>
          </a:p>
          <a:p>
            <a:pPr marL="857250" lvl="1" indent="-285750" defTabSz="914400">
              <a:lnSpc>
                <a:spcPct val="150000"/>
              </a:lnSpc>
              <a:spcAft>
                <a:spcPts val="0"/>
              </a:spcAft>
              <a:buSzPts val="2222"/>
              <a:buFont typeface="Arial" panose="020B0604020202020204" pitchFamily="34" charset="0"/>
              <a:buChar char="•"/>
            </a:pPr>
            <a:r>
              <a:rPr lang="en-US" sz="2600" kern="0" dirty="0">
                <a:latin typeface="Arial" panose="020B0604020202020204" pitchFamily="34" charset="0"/>
                <a:cs typeface="Arial" panose="020B0604020202020204" pitchFamily="34" charset="0"/>
              </a:rPr>
              <a:t>Increased cost</a:t>
            </a:r>
          </a:p>
          <a:p>
            <a:pPr marL="285750" indent="-285750" defTabSz="914400">
              <a:lnSpc>
                <a:spcPct val="150000"/>
              </a:lnSpc>
              <a:spcAft>
                <a:spcPts val="0"/>
              </a:spcAft>
              <a:buSzPts val="2222"/>
              <a:buFont typeface="Arial" panose="020B0604020202020204" pitchFamily="34" charset="0"/>
              <a:buChar char="•"/>
            </a:pPr>
            <a:r>
              <a:rPr lang="en-US" sz="2800" kern="0" dirty="0">
                <a:latin typeface="Arial" panose="020B0604020202020204" pitchFamily="34" charset="0"/>
                <a:cs typeface="Arial" panose="020B0604020202020204" pitchFamily="34" charset="0"/>
              </a:rPr>
              <a:t>Requires frequent and costly manual algorithm tuning</a:t>
            </a:r>
          </a:p>
        </p:txBody>
      </p:sp>
      <p:pic>
        <p:nvPicPr>
          <p:cNvPr id="8" name="Google Shape;767;p112">
            <a:extLst>
              <a:ext uri="{FF2B5EF4-FFF2-40B4-BE49-F238E27FC236}">
                <a16:creationId xmlns:a16="http://schemas.microsoft.com/office/drawing/2014/main" id="{8B94913E-E740-4983-B3F8-FFE732F003CD}"/>
              </a:ext>
            </a:extLst>
          </p:cNvPr>
          <p:cNvPicPr preferRelativeResize="0"/>
          <p:nvPr/>
        </p:nvPicPr>
        <p:blipFill rotWithShape="1">
          <a:blip r:embed="rId3">
            <a:alphaModFix/>
          </a:blip>
          <a:srcRect/>
          <a:stretch/>
        </p:blipFill>
        <p:spPr>
          <a:xfrm>
            <a:off x="12484465" y="3503838"/>
            <a:ext cx="4270948" cy="5045616"/>
          </a:xfrm>
          <a:prstGeom prst="rect">
            <a:avLst/>
          </a:prstGeom>
          <a:noFill/>
          <a:ln>
            <a:noFill/>
          </a:ln>
        </p:spPr>
      </p:pic>
      <p:sp>
        <p:nvSpPr>
          <p:cNvPr id="9" name="Google Shape;768;p112">
            <a:extLst>
              <a:ext uri="{FF2B5EF4-FFF2-40B4-BE49-F238E27FC236}">
                <a16:creationId xmlns:a16="http://schemas.microsoft.com/office/drawing/2014/main" id="{012353AE-045C-482B-A677-D96EF3B83163}"/>
              </a:ext>
            </a:extLst>
          </p:cNvPr>
          <p:cNvSpPr/>
          <p:nvPr/>
        </p:nvSpPr>
        <p:spPr>
          <a:xfrm rot="1738067">
            <a:off x="14619079" y="3250752"/>
            <a:ext cx="2960687" cy="1369351"/>
          </a:xfrm>
          <a:prstGeom prst="rect">
            <a:avLst/>
          </a:prstGeom>
        </p:spPr>
        <p:txBody>
          <a:bodyPr>
            <a:prstTxWarp prst="textPlain">
              <a:avLst/>
            </a:prstTxWarp>
          </a:bodyPr>
          <a:lstStyle/>
          <a:p>
            <a:pPr lvl="0" algn="ctr"/>
            <a:r>
              <a:rPr b="0" i="0" dirty="0">
                <a:ln w="9525" cap="flat" cmpd="sng">
                  <a:solidFill>
                    <a:srgbClr val="000000"/>
                  </a:solidFill>
                  <a:prstDash val="solid"/>
                  <a:round/>
                  <a:headEnd type="none" w="sm" len="sm"/>
                  <a:tailEnd type="none" w="sm" len="sm"/>
                </a:ln>
                <a:solidFill>
                  <a:srgbClr val="76B900"/>
                </a:solidFill>
                <a:latin typeface="Arial"/>
              </a:rPr>
              <a:t>???</a:t>
            </a:r>
          </a:p>
        </p:txBody>
      </p:sp>
    </p:spTree>
    <p:extLst>
      <p:ext uri="{BB962C8B-B14F-4D97-AF65-F5344CB8AC3E}">
        <p14:creationId xmlns:p14="http://schemas.microsoft.com/office/powerpoint/2010/main" val="286124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DL-Based Solution Development workflow</a:t>
            </a:r>
          </a:p>
        </p:txBody>
      </p:sp>
      <p:sp>
        <p:nvSpPr>
          <p:cNvPr id="10" name="Text Placeholder 9"/>
          <p:cNvSpPr>
            <a:spLocks noGrp="1"/>
          </p:cNvSpPr>
          <p:nvPr>
            <p:ph type="body" sz="quarter" idx="10"/>
          </p:nvPr>
        </p:nvSpPr>
        <p:spPr/>
        <p:txBody>
          <a:bodyPr/>
          <a:lstStyle/>
          <a:p>
            <a:r>
              <a:rPr lang="en-US" dirty="0"/>
              <a:t>Rapid Prototyping for Production</a:t>
            </a:r>
          </a:p>
        </p:txBody>
      </p:sp>
      <p:sp>
        <p:nvSpPr>
          <p:cNvPr id="3" name="Rectangle 2">
            <a:extLst>
              <a:ext uri="{FF2B5EF4-FFF2-40B4-BE49-F238E27FC236}">
                <a16:creationId xmlns:a16="http://schemas.microsoft.com/office/drawing/2014/main" id="{D47F4363-0AC1-4387-AA63-BD62887470C2}"/>
              </a:ext>
            </a:extLst>
          </p:cNvPr>
          <p:cNvSpPr/>
          <p:nvPr/>
        </p:nvSpPr>
        <p:spPr>
          <a:xfrm>
            <a:off x="3114985" y="5480113"/>
            <a:ext cx="2369712" cy="1336532"/>
          </a:xfrm>
          <a:prstGeom prst="rect">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Gather Data</a:t>
            </a:r>
          </a:p>
        </p:txBody>
      </p:sp>
      <p:sp>
        <p:nvSpPr>
          <p:cNvPr id="91" name="Rectangle 90">
            <a:extLst>
              <a:ext uri="{FF2B5EF4-FFF2-40B4-BE49-F238E27FC236}">
                <a16:creationId xmlns:a16="http://schemas.microsoft.com/office/drawing/2014/main" id="{C6AB3EAE-F8D0-438C-9CE2-0B8FA1D40539}"/>
              </a:ext>
            </a:extLst>
          </p:cNvPr>
          <p:cNvSpPr/>
          <p:nvPr/>
        </p:nvSpPr>
        <p:spPr>
          <a:xfrm>
            <a:off x="8812917" y="3579953"/>
            <a:ext cx="2369712" cy="1336532"/>
          </a:xfrm>
          <a:prstGeom prst="rect">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Development</a:t>
            </a:r>
          </a:p>
        </p:txBody>
      </p:sp>
      <p:sp>
        <p:nvSpPr>
          <p:cNvPr id="92" name="Rectangle 91">
            <a:extLst>
              <a:ext uri="{FF2B5EF4-FFF2-40B4-BE49-F238E27FC236}">
                <a16:creationId xmlns:a16="http://schemas.microsoft.com/office/drawing/2014/main" id="{AC292F56-01E7-4764-908B-B0B9C5A4C72A}"/>
              </a:ext>
            </a:extLst>
          </p:cNvPr>
          <p:cNvSpPr/>
          <p:nvPr/>
        </p:nvSpPr>
        <p:spPr>
          <a:xfrm>
            <a:off x="12087935" y="3579953"/>
            <a:ext cx="2369712" cy="1336532"/>
          </a:xfrm>
          <a:prstGeom prst="rect">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94" name="Rectangle 93">
            <a:extLst>
              <a:ext uri="{FF2B5EF4-FFF2-40B4-BE49-F238E27FC236}">
                <a16:creationId xmlns:a16="http://schemas.microsoft.com/office/drawing/2014/main" id="{390B416A-2F56-4CD7-92A3-435B2B39D65E}"/>
              </a:ext>
            </a:extLst>
          </p:cNvPr>
          <p:cNvSpPr/>
          <p:nvPr/>
        </p:nvSpPr>
        <p:spPr>
          <a:xfrm>
            <a:off x="6002793" y="5480113"/>
            <a:ext cx="2369712" cy="1336532"/>
          </a:xfrm>
          <a:prstGeom prst="rect">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Curation</a:t>
            </a:r>
          </a:p>
        </p:txBody>
      </p:sp>
      <p:sp>
        <p:nvSpPr>
          <p:cNvPr id="95" name="Rectangle 94">
            <a:extLst>
              <a:ext uri="{FF2B5EF4-FFF2-40B4-BE49-F238E27FC236}">
                <a16:creationId xmlns:a16="http://schemas.microsoft.com/office/drawing/2014/main" id="{A9DE6DC9-EDA5-4837-BEF0-403F90C78E58}"/>
              </a:ext>
            </a:extLst>
          </p:cNvPr>
          <p:cNvSpPr/>
          <p:nvPr/>
        </p:nvSpPr>
        <p:spPr>
          <a:xfrm>
            <a:off x="15697100" y="5480113"/>
            <a:ext cx="2369712" cy="1336532"/>
          </a:xfrm>
          <a:prstGeom prst="rect">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96" name="Rectangle 95">
            <a:extLst>
              <a:ext uri="{FF2B5EF4-FFF2-40B4-BE49-F238E27FC236}">
                <a16:creationId xmlns:a16="http://schemas.microsoft.com/office/drawing/2014/main" id="{1F11C40C-A09F-4DF3-A7CC-B1BCE79FD430}"/>
              </a:ext>
            </a:extLst>
          </p:cNvPr>
          <p:cNvSpPr/>
          <p:nvPr/>
        </p:nvSpPr>
        <p:spPr>
          <a:xfrm>
            <a:off x="15703450" y="7372698"/>
            <a:ext cx="2369712" cy="1336532"/>
          </a:xfrm>
          <a:prstGeom prst="rect">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Monitoring</a:t>
            </a:r>
          </a:p>
        </p:txBody>
      </p:sp>
      <p:sp>
        <p:nvSpPr>
          <p:cNvPr id="97" name="Rectangle 96">
            <a:extLst>
              <a:ext uri="{FF2B5EF4-FFF2-40B4-BE49-F238E27FC236}">
                <a16:creationId xmlns:a16="http://schemas.microsoft.com/office/drawing/2014/main" id="{564E4357-D7F7-46AD-97D1-3BBFB1C1A60F}"/>
              </a:ext>
            </a:extLst>
          </p:cNvPr>
          <p:cNvSpPr/>
          <p:nvPr/>
        </p:nvSpPr>
        <p:spPr>
          <a:xfrm>
            <a:off x="12087935" y="5480113"/>
            <a:ext cx="2369712" cy="1336532"/>
          </a:xfrm>
          <a:prstGeom prst="rect">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Evaluation</a:t>
            </a:r>
          </a:p>
        </p:txBody>
      </p:sp>
      <p:cxnSp>
        <p:nvCxnSpPr>
          <p:cNvPr id="98" name="Connector: Elbow 97">
            <a:extLst>
              <a:ext uri="{FF2B5EF4-FFF2-40B4-BE49-F238E27FC236}">
                <a16:creationId xmlns:a16="http://schemas.microsoft.com/office/drawing/2014/main" id="{89169BB7-18CB-4FE5-B58E-73C7DA75E49B}"/>
              </a:ext>
            </a:extLst>
          </p:cNvPr>
          <p:cNvCxnSpPr>
            <a:cxnSpLocks/>
            <a:stCxn id="94" idx="0"/>
            <a:endCxn id="91" idx="1"/>
          </p:cNvCxnSpPr>
          <p:nvPr/>
        </p:nvCxnSpPr>
        <p:spPr>
          <a:xfrm rot="5400000" flipH="1" flipV="1">
            <a:off x="7384336" y="4051532"/>
            <a:ext cx="1231894" cy="1625268"/>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D8D981E1-F4BC-465F-8B21-DFF2799B0851}"/>
              </a:ext>
            </a:extLst>
          </p:cNvPr>
          <p:cNvCxnSpPr>
            <a:cxnSpLocks/>
            <a:stCxn id="97" idx="2"/>
            <a:endCxn id="94" idx="2"/>
          </p:cNvCxnSpPr>
          <p:nvPr/>
        </p:nvCxnSpPr>
        <p:spPr>
          <a:xfrm rot="5400000">
            <a:off x="10230220" y="3774074"/>
            <a:ext cx="12700" cy="608514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82C99DAE-A4D5-4D94-99FB-E11532753D20}"/>
              </a:ext>
            </a:extLst>
          </p:cNvPr>
          <p:cNvCxnSpPr>
            <a:cxnSpLocks/>
            <a:stCxn id="96" idx="1"/>
            <a:endCxn id="94" idx="2"/>
          </p:cNvCxnSpPr>
          <p:nvPr/>
        </p:nvCxnSpPr>
        <p:spPr>
          <a:xfrm rot="10800000">
            <a:off x="7187650" y="6816646"/>
            <a:ext cx="8515801" cy="1224319"/>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39DCC3C7-E2BF-4F03-A430-0B49CFB0605B}"/>
              </a:ext>
            </a:extLst>
          </p:cNvPr>
          <p:cNvSpPr/>
          <p:nvPr/>
        </p:nvSpPr>
        <p:spPr>
          <a:xfrm>
            <a:off x="15697100" y="3579953"/>
            <a:ext cx="2369712" cy="1336532"/>
          </a:xfrm>
          <a:prstGeom prst="rect">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Inference</a:t>
            </a:r>
          </a:p>
        </p:txBody>
      </p:sp>
      <p:sp>
        <p:nvSpPr>
          <p:cNvPr id="120" name="TextBox 119">
            <a:extLst>
              <a:ext uri="{FF2B5EF4-FFF2-40B4-BE49-F238E27FC236}">
                <a16:creationId xmlns:a16="http://schemas.microsoft.com/office/drawing/2014/main" id="{BDEC56DD-ADB1-4C9F-A0CE-A4B5CB9CA66E}"/>
              </a:ext>
            </a:extLst>
          </p:cNvPr>
          <p:cNvSpPr txBox="1"/>
          <p:nvPr/>
        </p:nvSpPr>
        <p:spPr>
          <a:xfrm>
            <a:off x="4308619" y="2795050"/>
            <a:ext cx="287025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Data Curation</a:t>
            </a:r>
          </a:p>
        </p:txBody>
      </p:sp>
      <p:sp>
        <p:nvSpPr>
          <p:cNvPr id="121" name="TextBox 120">
            <a:extLst>
              <a:ext uri="{FF2B5EF4-FFF2-40B4-BE49-F238E27FC236}">
                <a16:creationId xmlns:a16="http://schemas.microsoft.com/office/drawing/2014/main" id="{788F4915-C1D4-40A5-BA45-707C2B1252B6}"/>
              </a:ext>
            </a:extLst>
          </p:cNvPr>
          <p:cNvSpPr txBox="1"/>
          <p:nvPr/>
        </p:nvSpPr>
        <p:spPr>
          <a:xfrm>
            <a:off x="8562647" y="2795050"/>
            <a:ext cx="287025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Experimentation</a:t>
            </a:r>
          </a:p>
        </p:txBody>
      </p:sp>
      <p:sp>
        <p:nvSpPr>
          <p:cNvPr id="123" name="TextBox 122">
            <a:extLst>
              <a:ext uri="{FF2B5EF4-FFF2-40B4-BE49-F238E27FC236}">
                <a16:creationId xmlns:a16="http://schemas.microsoft.com/office/drawing/2014/main" id="{70B57268-AF7F-4641-A55A-05A7B93631EF}"/>
              </a:ext>
            </a:extLst>
          </p:cNvPr>
          <p:cNvSpPr txBox="1"/>
          <p:nvPr/>
        </p:nvSpPr>
        <p:spPr>
          <a:xfrm>
            <a:off x="11361250" y="4973460"/>
            <a:ext cx="287025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Validation</a:t>
            </a:r>
          </a:p>
        </p:txBody>
      </p:sp>
      <p:sp>
        <p:nvSpPr>
          <p:cNvPr id="124" name="TextBox 123">
            <a:extLst>
              <a:ext uri="{FF2B5EF4-FFF2-40B4-BE49-F238E27FC236}">
                <a16:creationId xmlns:a16="http://schemas.microsoft.com/office/drawing/2014/main" id="{76AC744C-AD3F-4004-9D6E-4C608B47A010}"/>
              </a:ext>
            </a:extLst>
          </p:cNvPr>
          <p:cNvSpPr txBox="1"/>
          <p:nvPr/>
        </p:nvSpPr>
        <p:spPr>
          <a:xfrm>
            <a:off x="8200075" y="6709137"/>
            <a:ext cx="357674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Not Satisfied</a:t>
            </a:r>
          </a:p>
        </p:txBody>
      </p:sp>
      <p:sp>
        <p:nvSpPr>
          <p:cNvPr id="125" name="TextBox 124">
            <a:extLst>
              <a:ext uri="{FF2B5EF4-FFF2-40B4-BE49-F238E27FC236}">
                <a16:creationId xmlns:a16="http://schemas.microsoft.com/office/drawing/2014/main" id="{89B97382-607C-4E2E-98F9-0E87DB276497}"/>
              </a:ext>
            </a:extLst>
          </p:cNvPr>
          <p:cNvSpPr txBox="1"/>
          <p:nvPr/>
        </p:nvSpPr>
        <p:spPr>
          <a:xfrm>
            <a:off x="8200075" y="7667757"/>
            <a:ext cx="357674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Data Drift Detected</a:t>
            </a:r>
          </a:p>
        </p:txBody>
      </p:sp>
      <p:sp>
        <p:nvSpPr>
          <p:cNvPr id="126" name="TextBox 125">
            <a:extLst>
              <a:ext uri="{FF2B5EF4-FFF2-40B4-BE49-F238E27FC236}">
                <a16:creationId xmlns:a16="http://schemas.microsoft.com/office/drawing/2014/main" id="{D7269068-76F9-402C-A424-5A0CB4F62C02}"/>
              </a:ext>
            </a:extLst>
          </p:cNvPr>
          <p:cNvSpPr txBox="1"/>
          <p:nvPr/>
        </p:nvSpPr>
        <p:spPr>
          <a:xfrm>
            <a:off x="4909381" y="6917803"/>
            <a:ext cx="357674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Re-train</a:t>
            </a:r>
          </a:p>
        </p:txBody>
      </p:sp>
      <p:sp>
        <p:nvSpPr>
          <p:cNvPr id="128" name="TextBox 127">
            <a:extLst>
              <a:ext uri="{FF2B5EF4-FFF2-40B4-BE49-F238E27FC236}">
                <a16:creationId xmlns:a16="http://schemas.microsoft.com/office/drawing/2014/main" id="{CA238D3B-907E-4972-BD1F-510D20DAFC9C}"/>
              </a:ext>
            </a:extLst>
          </p:cNvPr>
          <p:cNvSpPr txBox="1"/>
          <p:nvPr/>
        </p:nvSpPr>
        <p:spPr>
          <a:xfrm>
            <a:off x="13305211" y="5755568"/>
            <a:ext cx="357674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Satisfied</a:t>
            </a:r>
          </a:p>
        </p:txBody>
      </p:sp>
      <p:sp>
        <p:nvSpPr>
          <p:cNvPr id="153" name="TextBox 152">
            <a:extLst>
              <a:ext uri="{FF2B5EF4-FFF2-40B4-BE49-F238E27FC236}">
                <a16:creationId xmlns:a16="http://schemas.microsoft.com/office/drawing/2014/main" id="{304386AC-29C2-42D6-B910-A2B55CEFB378}"/>
              </a:ext>
            </a:extLst>
          </p:cNvPr>
          <p:cNvSpPr txBox="1"/>
          <p:nvPr/>
        </p:nvSpPr>
        <p:spPr>
          <a:xfrm>
            <a:off x="6211911" y="3943578"/>
            <a:ext cx="357674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Train Set</a:t>
            </a:r>
          </a:p>
        </p:txBody>
      </p:sp>
      <p:sp>
        <p:nvSpPr>
          <p:cNvPr id="154" name="TextBox 153">
            <a:extLst>
              <a:ext uri="{FF2B5EF4-FFF2-40B4-BE49-F238E27FC236}">
                <a16:creationId xmlns:a16="http://schemas.microsoft.com/office/drawing/2014/main" id="{A7CEFE24-E146-4354-92D6-C35CAD1B3C1A}"/>
              </a:ext>
            </a:extLst>
          </p:cNvPr>
          <p:cNvSpPr txBox="1"/>
          <p:nvPr/>
        </p:nvSpPr>
        <p:spPr>
          <a:xfrm>
            <a:off x="8200075" y="5772784"/>
            <a:ext cx="357674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Validation Set</a:t>
            </a:r>
          </a:p>
        </p:txBody>
      </p:sp>
      <p:sp>
        <p:nvSpPr>
          <p:cNvPr id="166" name="Rectangle 165">
            <a:extLst>
              <a:ext uri="{FF2B5EF4-FFF2-40B4-BE49-F238E27FC236}">
                <a16:creationId xmlns:a16="http://schemas.microsoft.com/office/drawing/2014/main" id="{7C04B48B-5D59-4791-A6B9-29DA3274A34C}"/>
              </a:ext>
            </a:extLst>
          </p:cNvPr>
          <p:cNvSpPr/>
          <p:nvPr/>
        </p:nvSpPr>
        <p:spPr>
          <a:xfrm>
            <a:off x="227177" y="5480113"/>
            <a:ext cx="2369712" cy="1336532"/>
          </a:xfrm>
          <a:prstGeom prst="rect">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the Problem</a:t>
            </a:r>
          </a:p>
        </p:txBody>
      </p:sp>
      <p:sp>
        <p:nvSpPr>
          <p:cNvPr id="43" name="TextBox 42">
            <a:extLst>
              <a:ext uri="{FF2B5EF4-FFF2-40B4-BE49-F238E27FC236}">
                <a16:creationId xmlns:a16="http://schemas.microsoft.com/office/drawing/2014/main" id="{94F5A98B-8BFE-F3CB-42C4-017D8490B37B}"/>
              </a:ext>
            </a:extLst>
          </p:cNvPr>
          <p:cNvSpPr txBox="1"/>
          <p:nvPr/>
        </p:nvSpPr>
        <p:spPr>
          <a:xfrm>
            <a:off x="102042" y="2795050"/>
            <a:ext cx="261998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Scoping</a:t>
            </a:r>
          </a:p>
        </p:txBody>
      </p:sp>
      <p:sp>
        <p:nvSpPr>
          <p:cNvPr id="44" name="TextBox 43">
            <a:extLst>
              <a:ext uri="{FF2B5EF4-FFF2-40B4-BE49-F238E27FC236}">
                <a16:creationId xmlns:a16="http://schemas.microsoft.com/office/drawing/2014/main" id="{87A617D7-C636-7E33-7A46-53C45C166E40}"/>
              </a:ext>
            </a:extLst>
          </p:cNvPr>
          <p:cNvSpPr txBox="1"/>
          <p:nvPr/>
        </p:nvSpPr>
        <p:spPr>
          <a:xfrm>
            <a:off x="15502867" y="2795050"/>
            <a:ext cx="274547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Deployment</a:t>
            </a:r>
          </a:p>
        </p:txBody>
      </p:sp>
      <p:cxnSp>
        <p:nvCxnSpPr>
          <p:cNvPr id="15" name="Straight Arrow Connector 14">
            <a:extLst>
              <a:ext uri="{FF2B5EF4-FFF2-40B4-BE49-F238E27FC236}">
                <a16:creationId xmlns:a16="http://schemas.microsoft.com/office/drawing/2014/main" id="{FB142F58-9772-4988-5E75-DEC133703882}"/>
              </a:ext>
            </a:extLst>
          </p:cNvPr>
          <p:cNvCxnSpPr>
            <a:stCxn id="166" idx="3"/>
            <a:endCxn id="3" idx="1"/>
          </p:cNvCxnSpPr>
          <p:nvPr/>
        </p:nvCxnSpPr>
        <p:spPr>
          <a:xfrm>
            <a:off x="2596889" y="6148379"/>
            <a:ext cx="5180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358045-AE0E-A9D4-A7EE-FD91109A093D}"/>
              </a:ext>
            </a:extLst>
          </p:cNvPr>
          <p:cNvCxnSpPr>
            <a:cxnSpLocks/>
            <a:stCxn id="3" idx="3"/>
            <a:endCxn id="94" idx="1"/>
          </p:cNvCxnSpPr>
          <p:nvPr/>
        </p:nvCxnSpPr>
        <p:spPr>
          <a:xfrm>
            <a:off x="5484697" y="6148379"/>
            <a:ext cx="51809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973DF5-5386-576B-1577-D14383188CA0}"/>
              </a:ext>
            </a:extLst>
          </p:cNvPr>
          <p:cNvCxnSpPr>
            <a:cxnSpLocks/>
            <a:stCxn id="94" idx="3"/>
            <a:endCxn id="97" idx="1"/>
          </p:cNvCxnSpPr>
          <p:nvPr/>
        </p:nvCxnSpPr>
        <p:spPr>
          <a:xfrm>
            <a:off x="8372505" y="6148379"/>
            <a:ext cx="371543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D4914B2-9440-D8B0-6C80-E8E9AB712EEC}"/>
              </a:ext>
            </a:extLst>
          </p:cNvPr>
          <p:cNvCxnSpPr>
            <a:cxnSpLocks/>
            <a:stCxn id="91" idx="3"/>
            <a:endCxn id="92" idx="1"/>
          </p:cNvCxnSpPr>
          <p:nvPr/>
        </p:nvCxnSpPr>
        <p:spPr>
          <a:xfrm>
            <a:off x="11182629" y="4248219"/>
            <a:ext cx="90530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868458E-A117-B9CD-3C60-32C5120D49B8}"/>
              </a:ext>
            </a:extLst>
          </p:cNvPr>
          <p:cNvCxnSpPr>
            <a:cxnSpLocks/>
            <a:stCxn id="92" idx="2"/>
            <a:endCxn id="97" idx="0"/>
          </p:cNvCxnSpPr>
          <p:nvPr/>
        </p:nvCxnSpPr>
        <p:spPr>
          <a:xfrm>
            <a:off x="13272791" y="4916485"/>
            <a:ext cx="0" cy="56362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A70E304-B28E-B565-6468-A143988BD42B}"/>
              </a:ext>
            </a:extLst>
          </p:cNvPr>
          <p:cNvCxnSpPr>
            <a:cxnSpLocks/>
            <a:stCxn id="95" idx="2"/>
            <a:endCxn id="96" idx="0"/>
          </p:cNvCxnSpPr>
          <p:nvPr/>
        </p:nvCxnSpPr>
        <p:spPr>
          <a:xfrm>
            <a:off x="16881956" y="6816645"/>
            <a:ext cx="6350" cy="55605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22D9626-3C42-85E7-B43C-ED94DAE4FF05}"/>
              </a:ext>
            </a:extLst>
          </p:cNvPr>
          <p:cNvCxnSpPr>
            <a:cxnSpLocks/>
            <a:stCxn id="95" idx="0"/>
            <a:endCxn id="119" idx="2"/>
          </p:cNvCxnSpPr>
          <p:nvPr/>
        </p:nvCxnSpPr>
        <p:spPr>
          <a:xfrm flipV="1">
            <a:off x="16881956" y="4916485"/>
            <a:ext cx="0" cy="56362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5C27E6C-CD43-58D2-FDB1-41C7404A9A59}"/>
              </a:ext>
            </a:extLst>
          </p:cNvPr>
          <p:cNvCxnSpPr>
            <a:cxnSpLocks/>
            <a:stCxn id="97" idx="3"/>
            <a:endCxn id="95" idx="1"/>
          </p:cNvCxnSpPr>
          <p:nvPr/>
        </p:nvCxnSpPr>
        <p:spPr>
          <a:xfrm>
            <a:off x="14457647" y="6148379"/>
            <a:ext cx="123945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86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396671-779E-5D8B-9F08-65650CD2C0A0}"/>
              </a:ext>
            </a:extLst>
          </p:cNvPr>
          <p:cNvSpPr/>
          <p:nvPr/>
        </p:nvSpPr>
        <p:spPr>
          <a:xfrm>
            <a:off x="11106968" y="2991800"/>
            <a:ext cx="4093640" cy="3822701"/>
          </a:xfrm>
          <a:prstGeom prst="rect">
            <a:avLst/>
          </a:prstGeom>
          <a:solidFill>
            <a:srgbClr val="D9F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ysClr val="windowText" lastClr="000000"/>
                </a:solidFill>
              </a:rPr>
              <a:t>Store All Images in AOI Machine</a:t>
            </a:r>
          </a:p>
        </p:txBody>
      </p:sp>
      <p:sp>
        <p:nvSpPr>
          <p:cNvPr id="33" name="Google Shape;801;p113">
            <a:extLst>
              <a:ext uri="{FF2B5EF4-FFF2-40B4-BE49-F238E27FC236}">
                <a16:creationId xmlns:a16="http://schemas.microsoft.com/office/drawing/2014/main" id="{0913943D-1144-4D83-8691-312D57238612}"/>
              </a:ext>
            </a:extLst>
          </p:cNvPr>
          <p:cNvSpPr txBox="1"/>
          <p:nvPr/>
        </p:nvSpPr>
        <p:spPr>
          <a:xfrm>
            <a:off x="13652308" y="4821784"/>
            <a:ext cx="166176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71C5"/>
                </a:solidFill>
                <a:latin typeface="Trebuchet MS"/>
                <a:ea typeface="Trebuchet MS"/>
                <a:cs typeface="Trebuchet MS"/>
                <a:sym typeface="Trebuchet MS"/>
              </a:rPr>
              <a:t>True Positive</a:t>
            </a:r>
            <a:endParaRPr sz="1260" b="0" i="0" u="none" strike="noStrike" cap="none" dirty="0">
              <a:solidFill>
                <a:srgbClr val="000000"/>
              </a:solidFill>
              <a:latin typeface="Arial"/>
              <a:ea typeface="Arial"/>
              <a:cs typeface="Arial"/>
              <a:sym typeface="Arial"/>
            </a:endParaRPr>
          </a:p>
        </p:txBody>
      </p:sp>
      <p:pic>
        <p:nvPicPr>
          <p:cNvPr id="49" name="Graphic 48" descr="Box with solid fill">
            <a:extLst>
              <a:ext uri="{FF2B5EF4-FFF2-40B4-BE49-F238E27FC236}">
                <a16:creationId xmlns:a16="http://schemas.microsoft.com/office/drawing/2014/main" id="{CD28FDD7-45C2-7A2B-6557-06D1D8373C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9611" y="7094424"/>
            <a:ext cx="914400" cy="914400"/>
          </a:xfrm>
          <a:prstGeom prst="rect">
            <a:avLst/>
          </a:prstGeom>
        </p:spPr>
      </p:pic>
      <p:sp>
        <p:nvSpPr>
          <p:cNvPr id="2" name="Title 1"/>
          <p:cNvSpPr>
            <a:spLocks noGrp="1"/>
          </p:cNvSpPr>
          <p:nvPr>
            <p:ph type="title"/>
          </p:nvPr>
        </p:nvSpPr>
        <p:spPr>
          <a:xfrm>
            <a:off x="830580" y="868682"/>
            <a:ext cx="16626840" cy="944880"/>
          </a:xfrm>
        </p:spPr>
        <p:txBody>
          <a:bodyPr/>
          <a:lstStyle/>
          <a:p>
            <a:r>
              <a:rPr lang="en-US" dirty="0"/>
              <a:t>PBCA AOI Data and Decision flow</a:t>
            </a:r>
          </a:p>
        </p:txBody>
      </p:sp>
      <p:sp>
        <p:nvSpPr>
          <p:cNvPr id="10" name="Text Placeholder 9"/>
          <p:cNvSpPr>
            <a:spLocks noGrp="1"/>
          </p:cNvSpPr>
          <p:nvPr>
            <p:ph type="body" sz="quarter" idx="10"/>
          </p:nvPr>
        </p:nvSpPr>
        <p:spPr>
          <a:xfrm>
            <a:off x="830580" y="1813211"/>
            <a:ext cx="16626840" cy="875772"/>
          </a:xfrm>
        </p:spPr>
        <p:txBody>
          <a:bodyPr/>
          <a:lstStyle/>
          <a:p>
            <a:r>
              <a:rPr lang="en-US" dirty="0"/>
              <a:t>Only NG (Not Good) Data Are Saved on AOI Machine in Real Production</a:t>
            </a:r>
          </a:p>
        </p:txBody>
      </p:sp>
      <p:sp>
        <p:nvSpPr>
          <p:cNvPr id="11" name="Google Shape;779;p113">
            <a:extLst>
              <a:ext uri="{FF2B5EF4-FFF2-40B4-BE49-F238E27FC236}">
                <a16:creationId xmlns:a16="http://schemas.microsoft.com/office/drawing/2014/main" id="{AFEE90BA-2F0E-4B7E-B5B9-60DABCB39CFD}"/>
              </a:ext>
            </a:extLst>
          </p:cNvPr>
          <p:cNvSpPr/>
          <p:nvPr/>
        </p:nvSpPr>
        <p:spPr>
          <a:xfrm>
            <a:off x="7860904" y="3512296"/>
            <a:ext cx="2271815" cy="1417945"/>
          </a:xfrm>
          <a:prstGeom prst="rect">
            <a:avLst/>
          </a:prstGeom>
          <a:solidFill>
            <a:schemeClr val="l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20" b="0" i="0" u="none" strike="noStrike" cap="none" dirty="0">
                <a:solidFill>
                  <a:srgbClr val="FFFFFF"/>
                </a:solidFill>
                <a:latin typeface="Trebuchet MS"/>
                <a:ea typeface="Trebuchet MS"/>
                <a:cs typeface="Trebuchet MS"/>
                <a:sym typeface="Trebuchet MS"/>
              </a:rPr>
              <a:t>AOI Test</a:t>
            </a:r>
            <a:endParaRPr sz="1620" b="0" i="0" u="none" strike="noStrike" cap="none" dirty="0">
              <a:solidFill>
                <a:srgbClr val="FFFFFF"/>
              </a:solidFill>
              <a:latin typeface="Trebuchet MS"/>
              <a:ea typeface="Trebuchet MS"/>
              <a:cs typeface="Trebuchet MS"/>
              <a:sym typeface="Trebuchet MS"/>
            </a:endParaRPr>
          </a:p>
        </p:txBody>
      </p:sp>
      <p:pic>
        <p:nvPicPr>
          <p:cNvPr id="12" name="Google Shape;780;p113">
            <a:extLst>
              <a:ext uri="{FF2B5EF4-FFF2-40B4-BE49-F238E27FC236}">
                <a16:creationId xmlns:a16="http://schemas.microsoft.com/office/drawing/2014/main" id="{AE6FD222-993C-43F9-BACC-3EE71CF5F341}"/>
              </a:ext>
            </a:extLst>
          </p:cNvPr>
          <p:cNvPicPr preferRelativeResize="0"/>
          <p:nvPr/>
        </p:nvPicPr>
        <p:blipFill rotWithShape="1">
          <a:blip r:embed="rId5">
            <a:alphaModFix/>
          </a:blip>
          <a:srcRect/>
          <a:stretch/>
        </p:blipFill>
        <p:spPr>
          <a:xfrm>
            <a:off x="4766019" y="3654338"/>
            <a:ext cx="1919612" cy="1133861"/>
          </a:xfrm>
          <a:prstGeom prst="rect">
            <a:avLst/>
          </a:prstGeom>
          <a:noFill/>
          <a:ln>
            <a:noFill/>
          </a:ln>
        </p:spPr>
      </p:pic>
      <p:sp>
        <p:nvSpPr>
          <p:cNvPr id="13" name="Google Shape;781;p113">
            <a:extLst>
              <a:ext uri="{FF2B5EF4-FFF2-40B4-BE49-F238E27FC236}">
                <a16:creationId xmlns:a16="http://schemas.microsoft.com/office/drawing/2014/main" id="{799EFF55-3955-4030-B3B9-2E83D7294C87}"/>
              </a:ext>
            </a:extLst>
          </p:cNvPr>
          <p:cNvSpPr/>
          <p:nvPr/>
        </p:nvSpPr>
        <p:spPr>
          <a:xfrm>
            <a:off x="11467249" y="3512296"/>
            <a:ext cx="2271815" cy="1417945"/>
          </a:xfrm>
          <a:prstGeom prst="rect">
            <a:avLst/>
          </a:prstGeom>
          <a:solidFill>
            <a:schemeClr val="l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20" b="0" i="0" u="none" strike="noStrike" cap="none" dirty="0">
                <a:solidFill>
                  <a:srgbClr val="FFFFFF"/>
                </a:solidFill>
                <a:latin typeface="Trebuchet MS"/>
                <a:ea typeface="Trebuchet MS"/>
                <a:cs typeface="Trebuchet MS"/>
                <a:sym typeface="Trebuchet MS"/>
              </a:rPr>
              <a:t>Verify </a:t>
            </a:r>
            <a:endParaRPr sz="126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620" b="0" i="0" u="none" strike="noStrike" cap="none" dirty="0">
                <a:solidFill>
                  <a:srgbClr val="FFFFFF"/>
                </a:solidFill>
                <a:latin typeface="Trebuchet MS"/>
                <a:ea typeface="Trebuchet MS"/>
                <a:cs typeface="Trebuchet MS"/>
                <a:sym typeface="Trebuchet MS"/>
              </a:rPr>
              <a:t>by OP</a:t>
            </a:r>
            <a:endParaRPr sz="1620" b="0" i="0" u="none" strike="noStrike" cap="none" dirty="0">
              <a:solidFill>
                <a:srgbClr val="FFFFFF"/>
              </a:solidFill>
              <a:latin typeface="Trebuchet MS"/>
              <a:ea typeface="Trebuchet MS"/>
              <a:cs typeface="Trebuchet MS"/>
              <a:sym typeface="Trebuchet MS"/>
            </a:endParaRPr>
          </a:p>
        </p:txBody>
      </p:sp>
      <p:sp>
        <p:nvSpPr>
          <p:cNvPr id="14" name="Google Shape;782;p113">
            <a:extLst>
              <a:ext uri="{FF2B5EF4-FFF2-40B4-BE49-F238E27FC236}">
                <a16:creationId xmlns:a16="http://schemas.microsoft.com/office/drawing/2014/main" id="{5079F095-560B-42C0-9839-40CE2ABD1F32}"/>
              </a:ext>
            </a:extLst>
          </p:cNvPr>
          <p:cNvSpPr/>
          <p:nvPr/>
        </p:nvSpPr>
        <p:spPr>
          <a:xfrm rot="10800000">
            <a:off x="12420186" y="5343357"/>
            <a:ext cx="350722" cy="348776"/>
          </a:xfrm>
          <a:prstGeom prst="triangle">
            <a:avLst>
              <a:gd name="adj" fmla="val 50000"/>
            </a:avLst>
          </a:prstGeom>
          <a:solidFill>
            <a:schemeClr val="accen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15" name="Google Shape;783;p113">
            <a:extLst>
              <a:ext uri="{FF2B5EF4-FFF2-40B4-BE49-F238E27FC236}">
                <a16:creationId xmlns:a16="http://schemas.microsoft.com/office/drawing/2014/main" id="{67AC40A3-BDE1-465B-9770-7CEA32E37303}"/>
              </a:ext>
            </a:extLst>
          </p:cNvPr>
          <p:cNvSpPr/>
          <p:nvPr/>
        </p:nvSpPr>
        <p:spPr>
          <a:xfrm rot="10800000">
            <a:off x="8821451" y="5343357"/>
            <a:ext cx="350722" cy="348776"/>
          </a:xfrm>
          <a:prstGeom prst="triangle">
            <a:avLst>
              <a:gd name="adj" fmla="val 50000"/>
            </a:avLst>
          </a:prstGeom>
          <a:solidFill>
            <a:schemeClr val="accen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16" name="Google Shape;784;p113">
            <a:extLst>
              <a:ext uri="{FF2B5EF4-FFF2-40B4-BE49-F238E27FC236}">
                <a16:creationId xmlns:a16="http://schemas.microsoft.com/office/drawing/2014/main" id="{32A90B5F-1E45-4A3B-AC57-220AD587F47A}"/>
              </a:ext>
            </a:extLst>
          </p:cNvPr>
          <p:cNvSpPr txBox="1"/>
          <p:nvPr/>
        </p:nvSpPr>
        <p:spPr>
          <a:xfrm>
            <a:off x="10168570" y="4449321"/>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NG</a:t>
            </a:r>
            <a:endParaRPr sz="1260" b="0" i="0" u="none" strike="noStrike" cap="none" dirty="0">
              <a:solidFill>
                <a:srgbClr val="000000"/>
              </a:solidFill>
              <a:latin typeface="Arial"/>
              <a:ea typeface="Arial"/>
              <a:cs typeface="Arial"/>
              <a:sym typeface="Arial"/>
            </a:endParaRPr>
          </a:p>
        </p:txBody>
      </p:sp>
      <p:sp>
        <p:nvSpPr>
          <p:cNvPr id="17" name="Google Shape;785;p113">
            <a:extLst>
              <a:ext uri="{FF2B5EF4-FFF2-40B4-BE49-F238E27FC236}">
                <a16:creationId xmlns:a16="http://schemas.microsoft.com/office/drawing/2014/main" id="{A14C1ADB-A423-49DA-BA45-B23878D49F6E}"/>
              </a:ext>
            </a:extLst>
          </p:cNvPr>
          <p:cNvSpPr txBox="1"/>
          <p:nvPr/>
        </p:nvSpPr>
        <p:spPr>
          <a:xfrm>
            <a:off x="9038329" y="5246767"/>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OK*</a:t>
            </a:r>
            <a:endParaRPr sz="1260" b="0" i="0" u="none" strike="noStrike" cap="none" dirty="0">
              <a:solidFill>
                <a:srgbClr val="000000"/>
              </a:solidFill>
              <a:latin typeface="Arial"/>
              <a:ea typeface="Arial"/>
              <a:cs typeface="Arial"/>
              <a:sym typeface="Arial"/>
            </a:endParaRPr>
          </a:p>
        </p:txBody>
      </p:sp>
      <p:sp>
        <p:nvSpPr>
          <p:cNvPr id="18" name="Google Shape;786;p113">
            <a:extLst>
              <a:ext uri="{FF2B5EF4-FFF2-40B4-BE49-F238E27FC236}">
                <a16:creationId xmlns:a16="http://schemas.microsoft.com/office/drawing/2014/main" id="{74B3DC7F-CC31-4761-8DA5-8697EBD21E64}"/>
              </a:ext>
            </a:extLst>
          </p:cNvPr>
          <p:cNvSpPr/>
          <p:nvPr/>
        </p:nvSpPr>
        <p:spPr>
          <a:xfrm rot="5400000">
            <a:off x="7142877" y="4046985"/>
            <a:ext cx="350588" cy="348567"/>
          </a:xfrm>
          <a:prstGeom prst="triangle">
            <a:avLst>
              <a:gd name="adj" fmla="val 50000"/>
            </a:avLst>
          </a:prstGeom>
          <a:solidFill>
            <a:schemeClr val="accent1"/>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19" name="Google Shape;787;p113">
            <a:extLst>
              <a:ext uri="{FF2B5EF4-FFF2-40B4-BE49-F238E27FC236}">
                <a16:creationId xmlns:a16="http://schemas.microsoft.com/office/drawing/2014/main" id="{1F8D7072-EBE8-4D59-B783-2A05558C8491}"/>
              </a:ext>
            </a:extLst>
          </p:cNvPr>
          <p:cNvSpPr/>
          <p:nvPr/>
        </p:nvSpPr>
        <p:spPr>
          <a:xfrm rot="5400000">
            <a:off x="10527818" y="4046985"/>
            <a:ext cx="350588" cy="348567"/>
          </a:xfrm>
          <a:prstGeom prst="triangle">
            <a:avLst>
              <a:gd name="adj" fmla="val 50000"/>
            </a:avLst>
          </a:prstGeom>
          <a:solidFill>
            <a:srgbClr val="FF0000"/>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20" name="Google Shape;788;p113">
            <a:extLst>
              <a:ext uri="{FF2B5EF4-FFF2-40B4-BE49-F238E27FC236}">
                <a16:creationId xmlns:a16="http://schemas.microsoft.com/office/drawing/2014/main" id="{B168D107-FD3A-42B1-9158-A723AA8CEDE5}"/>
              </a:ext>
            </a:extLst>
          </p:cNvPr>
          <p:cNvSpPr txBox="1"/>
          <p:nvPr/>
        </p:nvSpPr>
        <p:spPr>
          <a:xfrm>
            <a:off x="12681978" y="5246767"/>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Not Defect*</a:t>
            </a:r>
            <a:endParaRPr sz="1260" b="0" i="0" u="none" strike="noStrike" cap="none" dirty="0">
              <a:solidFill>
                <a:srgbClr val="000000"/>
              </a:solidFill>
              <a:latin typeface="Arial"/>
              <a:ea typeface="Arial"/>
              <a:cs typeface="Arial"/>
              <a:sym typeface="Arial"/>
            </a:endParaRPr>
          </a:p>
        </p:txBody>
      </p:sp>
      <p:sp>
        <p:nvSpPr>
          <p:cNvPr id="22" name="Google Shape;790;p113">
            <a:extLst>
              <a:ext uri="{FF2B5EF4-FFF2-40B4-BE49-F238E27FC236}">
                <a16:creationId xmlns:a16="http://schemas.microsoft.com/office/drawing/2014/main" id="{B84E8EDF-32A4-4BF4-8668-FEEA17DDD181}"/>
              </a:ext>
            </a:extLst>
          </p:cNvPr>
          <p:cNvSpPr/>
          <p:nvPr/>
        </p:nvSpPr>
        <p:spPr>
          <a:xfrm rot="5400000">
            <a:off x="14283985" y="4046985"/>
            <a:ext cx="350588" cy="348567"/>
          </a:xfrm>
          <a:prstGeom prst="triangle">
            <a:avLst>
              <a:gd name="adj" fmla="val 50000"/>
            </a:avLst>
          </a:prstGeom>
          <a:solidFill>
            <a:srgbClr val="FF0000"/>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23" name="Google Shape;791;p113">
            <a:extLst>
              <a:ext uri="{FF2B5EF4-FFF2-40B4-BE49-F238E27FC236}">
                <a16:creationId xmlns:a16="http://schemas.microsoft.com/office/drawing/2014/main" id="{45174FB2-65BB-4566-8F78-6EFD4789E95B}"/>
              </a:ext>
            </a:extLst>
          </p:cNvPr>
          <p:cNvSpPr txBox="1"/>
          <p:nvPr/>
        </p:nvSpPr>
        <p:spPr>
          <a:xfrm>
            <a:off x="7625211" y="5915014"/>
            <a:ext cx="2743200" cy="506417"/>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Images Not Stored</a:t>
            </a:r>
            <a:endParaRPr sz="1260" b="0" i="0" u="none" strike="noStrike" cap="none" dirty="0">
              <a:solidFill>
                <a:srgbClr val="000000"/>
              </a:solidFill>
              <a:latin typeface="Arial"/>
              <a:ea typeface="Arial"/>
              <a:cs typeface="Arial"/>
              <a:sym typeface="Arial"/>
            </a:endParaRPr>
          </a:p>
        </p:txBody>
      </p:sp>
      <p:sp>
        <p:nvSpPr>
          <p:cNvPr id="24" name="Google Shape;792;p113">
            <a:extLst>
              <a:ext uri="{FF2B5EF4-FFF2-40B4-BE49-F238E27FC236}">
                <a16:creationId xmlns:a16="http://schemas.microsoft.com/office/drawing/2014/main" id="{A50C0432-067B-4B22-BE7F-339A1FF231F2}"/>
              </a:ext>
            </a:extLst>
          </p:cNvPr>
          <p:cNvSpPr txBox="1"/>
          <p:nvPr/>
        </p:nvSpPr>
        <p:spPr>
          <a:xfrm>
            <a:off x="12042933" y="6974408"/>
            <a:ext cx="2743200" cy="506417"/>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Delivery</a:t>
            </a:r>
            <a:endParaRPr sz="1260" b="0" i="0" u="none" strike="noStrike" cap="none" dirty="0">
              <a:solidFill>
                <a:srgbClr val="000000"/>
              </a:solidFill>
              <a:latin typeface="Arial"/>
              <a:ea typeface="Arial"/>
              <a:cs typeface="Arial"/>
              <a:sym typeface="Arial"/>
            </a:endParaRPr>
          </a:p>
        </p:txBody>
      </p:sp>
      <p:sp>
        <p:nvSpPr>
          <p:cNvPr id="25" name="Google Shape;793;p113">
            <a:extLst>
              <a:ext uri="{FF2B5EF4-FFF2-40B4-BE49-F238E27FC236}">
                <a16:creationId xmlns:a16="http://schemas.microsoft.com/office/drawing/2014/main" id="{FA0224F1-3D9C-408F-AFCC-3D41F1DC8945}"/>
              </a:ext>
            </a:extLst>
          </p:cNvPr>
          <p:cNvSpPr/>
          <p:nvPr/>
        </p:nvSpPr>
        <p:spPr>
          <a:xfrm rot="10800000">
            <a:off x="7678246" y="8123353"/>
            <a:ext cx="350722" cy="348776"/>
          </a:xfrm>
          <a:prstGeom prst="triangle">
            <a:avLst>
              <a:gd name="adj" fmla="val 50000"/>
            </a:avLst>
          </a:prstGeom>
          <a:solidFill>
            <a:schemeClr val="accen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26" name="Google Shape;794;p113">
            <a:extLst>
              <a:ext uri="{FF2B5EF4-FFF2-40B4-BE49-F238E27FC236}">
                <a16:creationId xmlns:a16="http://schemas.microsoft.com/office/drawing/2014/main" id="{114913B8-BCD7-4B3B-95C8-7CEED265A076}"/>
              </a:ext>
            </a:extLst>
          </p:cNvPr>
          <p:cNvSpPr/>
          <p:nvPr/>
        </p:nvSpPr>
        <p:spPr>
          <a:xfrm>
            <a:off x="15495856" y="3512296"/>
            <a:ext cx="2271815" cy="1417945"/>
          </a:xfrm>
          <a:prstGeom prst="rect">
            <a:avLst/>
          </a:prstGeom>
          <a:solidFill>
            <a:schemeClr val="lt2"/>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620" b="0" i="0" u="none" strike="noStrike" cap="none" dirty="0">
                <a:solidFill>
                  <a:srgbClr val="FFFFFF"/>
                </a:solidFill>
                <a:latin typeface="Trebuchet MS"/>
                <a:ea typeface="Trebuchet MS"/>
                <a:cs typeface="Trebuchet MS"/>
                <a:sym typeface="Trebuchet MS"/>
              </a:rPr>
              <a:t>Repair</a:t>
            </a:r>
            <a:endParaRPr sz="1620" b="0" i="0" u="none" strike="noStrike" cap="none" dirty="0">
              <a:solidFill>
                <a:srgbClr val="FFFFFF"/>
              </a:solidFill>
              <a:latin typeface="Trebuchet MS"/>
              <a:ea typeface="Trebuchet MS"/>
              <a:cs typeface="Trebuchet MS"/>
              <a:sym typeface="Trebuchet MS"/>
            </a:endParaRPr>
          </a:p>
        </p:txBody>
      </p:sp>
      <p:sp>
        <p:nvSpPr>
          <p:cNvPr id="27" name="Google Shape;795;p113">
            <a:extLst>
              <a:ext uri="{FF2B5EF4-FFF2-40B4-BE49-F238E27FC236}">
                <a16:creationId xmlns:a16="http://schemas.microsoft.com/office/drawing/2014/main" id="{E96190E0-40B7-4301-9DAB-F53C9C1AB4ED}"/>
              </a:ext>
            </a:extLst>
          </p:cNvPr>
          <p:cNvSpPr txBox="1"/>
          <p:nvPr/>
        </p:nvSpPr>
        <p:spPr>
          <a:xfrm>
            <a:off x="7919638" y="8026761"/>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Not Defect</a:t>
            </a:r>
            <a:endParaRPr sz="1260" b="0" i="0" u="none" strike="noStrike" cap="none" dirty="0">
              <a:solidFill>
                <a:srgbClr val="000000"/>
              </a:solidFill>
              <a:latin typeface="Arial"/>
              <a:ea typeface="Arial"/>
              <a:cs typeface="Arial"/>
              <a:sym typeface="Arial"/>
            </a:endParaRPr>
          </a:p>
        </p:txBody>
      </p:sp>
      <p:sp>
        <p:nvSpPr>
          <p:cNvPr id="28" name="Google Shape;796;p113">
            <a:extLst>
              <a:ext uri="{FF2B5EF4-FFF2-40B4-BE49-F238E27FC236}">
                <a16:creationId xmlns:a16="http://schemas.microsoft.com/office/drawing/2014/main" id="{3C9F8FE6-E4FD-474F-A9D5-DA1F99A05A65}"/>
              </a:ext>
            </a:extLst>
          </p:cNvPr>
          <p:cNvSpPr/>
          <p:nvPr/>
        </p:nvSpPr>
        <p:spPr>
          <a:xfrm rot="10800000">
            <a:off x="9318103" y="8132880"/>
            <a:ext cx="370835" cy="329720"/>
          </a:xfrm>
          <a:prstGeom prst="triangle">
            <a:avLst>
              <a:gd name="adj" fmla="val 50000"/>
            </a:avLst>
          </a:prstGeom>
          <a:solidFill>
            <a:srgbClr val="FF0000"/>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29" name="Google Shape;797;p113">
            <a:extLst>
              <a:ext uri="{FF2B5EF4-FFF2-40B4-BE49-F238E27FC236}">
                <a16:creationId xmlns:a16="http://schemas.microsoft.com/office/drawing/2014/main" id="{ABD64762-3B33-49B2-9047-D9951B550F2F}"/>
              </a:ext>
            </a:extLst>
          </p:cNvPr>
          <p:cNvSpPr txBox="1"/>
          <p:nvPr/>
        </p:nvSpPr>
        <p:spPr>
          <a:xfrm>
            <a:off x="9557313" y="8026761"/>
            <a:ext cx="111294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Defect</a:t>
            </a:r>
            <a:r>
              <a:rPr lang="en-US" sz="1260" dirty="0">
                <a:solidFill>
                  <a:srgbClr val="000000"/>
                </a:solidFill>
                <a:latin typeface="Arial"/>
                <a:ea typeface="Trebuchet MS"/>
                <a:cs typeface="Arial"/>
                <a:sym typeface="Arial"/>
              </a:rPr>
              <a:t> (Escape)</a:t>
            </a:r>
            <a:endParaRPr lang="en-US" sz="1620" b="0" i="0" u="none" strike="noStrike" cap="none" dirty="0">
              <a:solidFill>
                <a:srgbClr val="000000"/>
              </a:solidFill>
              <a:latin typeface="Trebuchet MS"/>
              <a:ea typeface="Trebuchet MS"/>
              <a:cs typeface="Trebuchet MS"/>
              <a:sym typeface="Trebuchet MS"/>
            </a:endParaRPr>
          </a:p>
        </p:txBody>
      </p:sp>
      <p:sp>
        <p:nvSpPr>
          <p:cNvPr id="30" name="Google Shape;798;p113">
            <a:extLst>
              <a:ext uri="{FF2B5EF4-FFF2-40B4-BE49-F238E27FC236}">
                <a16:creationId xmlns:a16="http://schemas.microsoft.com/office/drawing/2014/main" id="{5B482F14-434F-477A-8270-8496AEA5C2E5}"/>
              </a:ext>
            </a:extLst>
          </p:cNvPr>
          <p:cNvSpPr txBox="1"/>
          <p:nvPr/>
        </p:nvSpPr>
        <p:spPr>
          <a:xfrm>
            <a:off x="9340011" y="8429010"/>
            <a:ext cx="1507984"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71C5"/>
                </a:solidFill>
                <a:latin typeface="Trebuchet MS"/>
                <a:ea typeface="Trebuchet MS"/>
                <a:cs typeface="Trebuchet MS"/>
                <a:sym typeface="Trebuchet MS"/>
              </a:rPr>
              <a:t>False Negative</a:t>
            </a:r>
            <a:endParaRPr sz="1260" b="0" i="0" u="none" strike="noStrike" cap="none" dirty="0">
              <a:solidFill>
                <a:srgbClr val="000000"/>
              </a:solidFill>
              <a:latin typeface="Arial"/>
              <a:ea typeface="Arial"/>
              <a:cs typeface="Arial"/>
              <a:sym typeface="Arial"/>
            </a:endParaRPr>
          </a:p>
        </p:txBody>
      </p:sp>
      <p:sp>
        <p:nvSpPr>
          <p:cNvPr id="32" name="Google Shape;800;p113">
            <a:extLst>
              <a:ext uri="{FF2B5EF4-FFF2-40B4-BE49-F238E27FC236}">
                <a16:creationId xmlns:a16="http://schemas.microsoft.com/office/drawing/2014/main" id="{D6D289F8-88C3-4AD7-B134-738F8D77E1C6}"/>
              </a:ext>
            </a:extLst>
          </p:cNvPr>
          <p:cNvSpPr txBox="1"/>
          <p:nvPr/>
        </p:nvSpPr>
        <p:spPr>
          <a:xfrm>
            <a:off x="13133156" y="4429291"/>
            <a:ext cx="2596425"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Defect</a:t>
            </a:r>
            <a:endParaRPr sz="1260" b="0" i="0" u="none" strike="noStrike" cap="none" dirty="0">
              <a:solidFill>
                <a:srgbClr val="000000"/>
              </a:solidFill>
              <a:latin typeface="Arial"/>
              <a:ea typeface="Arial"/>
              <a:cs typeface="Arial"/>
              <a:sym typeface="Arial"/>
            </a:endParaRPr>
          </a:p>
        </p:txBody>
      </p:sp>
      <p:cxnSp>
        <p:nvCxnSpPr>
          <p:cNvPr id="7" name="Straight Arrow Connector 6">
            <a:extLst>
              <a:ext uri="{FF2B5EF4-FFF2-40B4-BE49-F238E27FC236}">
                <a16:creationId xmlns:a16="http://schemas.microsoft.com/office/drawing/2014/main" id="{A45EA490-7C24-9C56-3FD3-00B1640B8EC0}"/>
              </a:ext>
            </a:extLst>
          </p:cNvPr>
          <p:cNvCxnSpPr>
            <a:cxnSpLocks/>
            <a:stCxn id="23" idx="2"/>
            <a:endCxn id="49" idx="0"/>
          </p:cNvCxnSpPr>
          <p:nvPr/>
        </p:nvCxnSpPr>
        <p:spPr>
          <a:xfrm>
            <a:off x="8996811" y="6421431"/>
            <a:ext cx="0" cy="6729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Google Shape;798;p113">
            <a:extLst>
              <a:ext uri="{FF2B5EF4-FFF2-40B4-BE49-F238E27FC236}">
                <a16:creationId xmlns:a16="http://schemas.microsoft.com/office/drawing/2014/main" id="{09530F12-EF9B-9E22-509F-8716D23F96B9}"/>
              </a:ext>
            </a:extLst>
          </p:cNvPr>
          <p:cNvSpPr txBox="1"/>
          <p:nvPr/>
        </p:nvSpPr>
        <p:spPr>
          <a:xfrm>
            <a:off x="7656334" y="8429011"/>
            <a:ext cx="166176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71C5"/>
                </a:solidFill>
                <a:latin typeface="Trebuchet MS"/>
                <a:ea typeface="Trebuchet MS"/>
                <a:cs typeface="Trebuchet MS"/>
                <a:sym typeface="Trebuchet MS"/>
              </a:rPr>
              <a:t>True Negative</a:t>
            </a:r>
            <a:endParaRPr sz="1260" b="0" i="0" u="none" strike="noStrike" cap="none" dirty="0">
              <a:solidFill>
                <a:srgbClr val="000000"/>
              </a:solidFill>
              <a:latin typeface="Arial"/>
              <a:ea typeface="Arial"/>
              <a:cs typeface="Arial"/>
              <a:sym typeface="Arial"/>
            </a:endParaRPr>
          </a:p>
        </p:txBody>
      </p:sp>
      <p:sp>
        <p:nvSpPr>
          <p:cNvPr id="70" name="Google Shape;801;p113">
            <a:extLst>
              <a:ext uri="{FF2B5EF4-FFF2-40B4-BE49-F238E27FC236}">
                <a16:creationId xmlns:a16="http://schemas.microsoft.com/office/drawing/2014/main" id="{DE512E04-DB92-298C-7B7E-FA414E34ADAD}"/>
              </a:ext>
            </a:extLst>
          </p:cNvPr>
          <p:cNvSpPr txBox="1"/>
          <p:nvPr/>
        </p:nvSpPr>
        <p:spPr>
          <a:xfrm>
            <a:off x="12463058" y="5615184"/>
            <a:ext cx="1661766" cy="541959"/>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71C5"/>
                </a:solidFill>
                <a:latin typeface="Trebuchet MS"/>
                <a:ea typeface="Trebuchet MS"/>
                <a:cs typeface="Trebuchet MS"/>
                <a:sym typeface="Trebuchet MS"/>
              </a:rPr>
              <a:t>False Positive</a:t>
            </a:r>
            <a:endParaRPr sz="1260" b="0" i="0" u="none" strike="noStrike" cap="none" dirty="0">
              <a:solidFill>
                <a:srgbClr val="000000"/>
              </a:solidFill>
              <a:latin typeface="Arial"/>
              <a:ea typeface="Arial"/>
              <a:cs typeface="Arial"/>
              <a:sym typeface="Arial"/>
            </a:endParaRPr>
          </a:p>
        </p:txBody>
      </p:sp>
      <p:pic>
        <p:nvPicPr>
          <p:cNvPr id="72" name="Graphic 71" descr="Box with solid fill">
            <a:extLst>
              <a:ext uri="{FF2B5EF4-FFF2-40B4-BE49-F238E27FC236}">
                <a16:creationId xmlns:a16="http://schemas.microsoft.com/office/drawing/2014/main" id="{E70F5F66-960F-C6FC-3405-35F3A40DF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4696" y="7094424"/>
            <a:ext cx="914400" cy="914400"/>
          </a:xfrm>
          <a:prstGeom prst="rect">
            <a:avLst/>
          </a:prstGeom>
        </p:spPr>
      </p:pic>
      <p:cxnSp>
        <p:nvCxnSpPr>
          <p:cNvPr id="73" name="Straight Arrow Connector 72">
            <a:extLst>
              <a:ext uri="{FF2B5EF4-FFF2-40B4-BE49-F238E27FC236}">
                <a16:creationId xmlns:a16="http://schemas.microsoft.com/office/drawing/2014/main" id="{2578CFB4-782A-AF6A-726D-1CE437DE7BCA}"/>
              </a:ext>
            </a:extLst>
          </p:cNvPr>
          <p:cNvCxnSpPr>
            <a:cxnSpLocks/>
            <a:endCxn id="72" idx="0"/>
          </p:cNvCxnSpPr>
          <p:nvPr/>
        </p:nvCxnSpPr>
        <p:spPr>
          <a:xfrm>
            <a:off x="12591896" y="6065201"/>
            <a:ext cx="0" cy="102922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EF5148F-D1C1-0AF6-6CF2-70B8582DFEA9}"/>
              </a:ext>
            </a:extLst>
          </p:cNvPr>
          <p:cNvSpPr txBox="1"/>
          <p:nvPr/>
        </p:nvSpPr>
        <p:spPr>
          <a:xfrm>
            <a:off x="7013263" y="8882787"/>
            <a:ext cx="4275568"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 Some Escapes Can Occur When the Optical Inspection Process Fails to Detect Defect</a:t>
            </a:r>
          </a:p>
        </p:txBody>
      </p:sp>
      <p:cxnSp>
        <p:nvCxnSpPr>
          <p:cNvPr id="79" name="Connector: Elbow 78">
            <a:extLst>
              <a:ext uri="{FF2B5EF4-FFF2-40B4-BE49-F238E27FC236}">
                <a16:creationId xmlns:a16="http://schemas.microsoft.com/office/drawing/2014/main" id="{0BC84355-2DCC-D811-57F9-F289A1C25862}"/>
              </a:ext>
            </a:extLst>
          </p:cNvPr>
          <p:cNvCxnSpPr>
            <a:stCxn id="26" idx="2"/>
            <a:endCxn id="72" idx="3"/>
          </p:cNvCxnSpPr>
          <p:nvPr/>
        </p:nvCxnSpPr>
        <p:spPr>
          <a:xfrm rot="5400000">
            <a:off x="13529739" y="4449598"/>
            <a:ext cx="2621383" cy="3582668"/>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5" name="Google Shape;791;p113">
            <a:extLst>
              <a:ext uri="{FF2B5EF4-FFF2-40B4-BE49-F238E27FC236}">
                <a16:creationId xmlns:a16="http://schemas.microsoft.com/office/drawing/2014/main" id="{7B9DB09D-E601-BE2F-D34F-484814067C20}"/>
              </a:ext>
            </a:extLst>
          </p:cNvPr>
          <p:cNvSpPr txBox="1"/>
          <p:nvPr/>
        </p:nvSpPr>
        <p:spPr>
          <a:xfrm>
            <a:off x="8943374" y="6970368"/>
            <a:ext cx="1691960" cy="506417"/>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a:ea typeface="Trebuchet MS"/>
                <a:cs typeface="Trebuchet MS"/>
                <a:sym typeface="Trebuchet MS"/>
              </a:rPr>
              <a:t>Delivery</a:t>
            </a:r>
            <a:endParaRPr sz="1260" b="0" i="0" u="none" strike="noStrike" cap="none" dirty="0">
              <a:solidFill>
                <a:srgbClr val="000000"/>
              </a:solidFill>
              <a:latin typeface="Arial"/>
              <a:ea typeface="Arial"/>
              <a:cs typeface="Arial"/>
              <a:sym typeface="Arial"/>
            </a:endParaRPr>
          </a:p>
        </p:txBody>
      </p:sp>
      <p:sp>
        <p:nvSpPr>
          <p:cNvPr id="86" name="Rectangle 85">
            <a:extLst>
              <a:ext uri="{FF2B5EF4-FFF2-40B4-BE49-F238E27FC236}">
                <a16:creationId xmlns:a16="http://schemas.microsoft.com/office/drawing/2014/main" id="{8416F3FD-E1CC-75CE-77CF-D40737413B05}"/>
              </a:ext>
            </a:extLst>
          </p:cNvPr>
          <p:cNvSpPr/>
          <p:nvPr/>
        </p:nvSpPr>
        <p:spPr>
          <a:xfrm>
            <a:off x="12279875" y="8411518"/>
            <a:ext cx="4133585" cy="650883"/>
          </a:xfrm>
          <a:prstGeom prst="rect">
            <a:avLst/>
          </a:prstGeom>
          <a:solidFill>
            <a:srgbClr val="D9F4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61970" rtl="0" eaLnBrk="1" fontAlgn="base" latinLnBrk="0" hangingPunct="1">
              <a:lnSpc>
                <a:spcPct val="90000"/>
              </a:lnSpc>
              <a:spcBef>
                <a:spcPct val="0"/>
              </a:spcBef>
              <a:spcAft>
                <a:spcPct val="0"/>
              </a:spcAft>
              <a:buClrTx/>
              <a:buSzTx/>
              <a:buFontTx/>
              <a:buNone/>
              <a:tabLst/>
              <a:defRPr/>
            </a:pPr>
            <a:r>
              <a:rPr lang="en-US" sz="1600" dirty="0">
                <a:solidFill>
                  <a:srgbClr val="000000"/>
                </a:solidFill>
                <a:latin typeface="Trebuchet MS" panose="020B0603020202020204" pitchFamily="34" charset="0"/>
              </a:rPr>
              <a:t>We Will Use These Images to Build a Defect and Not-Defect Classification Model</a:t>
            </a:r>
            <a:endParaRPr lang="en-US" dirty="0">
              <a:solidFill>
                <a:sysClr val="windowText" lastClr="000000"/>
              </a:solidFill>
              <a:latin typeface="+mj-lt"/>
            </a:endParaRPr>
          </a:p>
        </p:txBody>
      </p:sp>
      <p:pic>
        <p:nvPicPr>
          <p:cNvPr id="37" name="Google Shape;747;p111">
            <a:extLst>
              <a:ext uri="{FF2B5EF4-FFF2-40B4-BE49-F238E27FC236}">
                <a16:creationId xmlns:a16="http://schemas.microsoft.com/office/drawing/2014/main" id="{2837DCB8-0CD4-9503-F07C-C0A317AB2334}"/>
              </a:ext>
            </a:extLst>
          </p:cNvPr>
          <p:cNvPicPr preferRelativeResize="0"/>
          <p:nvPr/>
        </p:nvPicPr>
        <p:blipFill rotWithShape="1">
          <a:blip r:embed="rId6">
            <a:alphaModFix/>
          </a:blip>
          <a:srcRect/>
          <a:stretch/>
        </p:blipFill>
        <p:spPr>
          <a:xfrm>
            <a:off x="55850" y="3843234"/>
            <a:ext cx="3582151" cy="756068"/>
          </a:xfrm>
          <a:prstGeom prst="rect">
            <a:avLst/>
          </a:prstGeom>
          <a:noFill/>
          <a:ln>
            <a:noFill/>
          </a:ln>
        </p:spPr>
      </p:pic>
      <p:sp>
        <p:nvSpPr>
          <p:cNvPr id="38" name="Google Shape;786;p113">
            <a:extLst>
              <a:ext uri="{FF2B5EF4-FFF2-40B4-BE49-F238E27FC236}">
                <a16:creationId xmlns:a16="http://schemas.microsoft.com/office/drawing/2014/main" id="{DA368392-D500-1102-1698-5F28E60DAACA}"/>
              </a:ext>
            </a:extLst>
          </p:cNvPr>
          <p:cNvSpPr/>
          <p:nvPr/>
        </p:nvSpPr>
        <p:spPr>
          <a:xfrm rot="5400000">
            <a:off x="3963267" y="4046985"/>
            <a:ext cx="350588" cy="348567"/>
          </a:xfrm>
          <a:prstGeom prst="triangle">
            <a:avLst>
              <a:gd name="adj" fmla="val 50000"/>
            </a:avLst>
          </a:prstGeom>
          <a:solidFill>
            <a:schemeClr val="accent1"/>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620" b="0" i="0" u="none" strike="noStrike" cap="none" dirty="0">
              <a:solidFill>
                <a:srgbClr val="FFFFFF"/>
              </a:solidFill>
              <a:latin typeface="Trebuchet MS"/>
              <a:ea typeface="Trebuchet MS"/>
              <a:cs typeface="Trebuchet MS"/>
              <a:sym typeface="Trebuchet MS"/>
            </a:endParaRPr>
          </a:p>
        </p:txBody>
      </p:sp>
      <p:sp>
        <p:nvSpPr>
          <p:cNvPr id="39" name="Google Shape;749;p111">
            <a:extLst>
              <a:ext uri="{FF2B5EF4-FFF2-40B4-BE49-F238E27FC236}">
                <a16:creationId xmlns:a16="http://schemas.microsoft.com/office/drawing/2014/main" id="{2C66A5B5-D3D9-FE69-62DB-A0E528031A39}"/>
              </a:ext>
            </a:extLst>
          </p:cNvPr>
          <p:cNvSpPr txBox="1"/>
          <p:nvPr/>
        </p:nvSpPr>
        <p:spPr>
          <a:xfrm>
            <a:off x="548643" y="4807221"/>
            <a:ext cx="3052715" cy="575162"/>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Trebuchet MS" panose="020B0603020202020204" pitchFamily="34" charset="0"/>
                <a:ea typeface="Trebuchet MS"/>
                <a:cs typeface="Arial" panose="020B0604020202020204" pitchFamily="34" charset="0"/>
                <a:sym typeface="Trebuchet MS"/>
              </a:rPr>
              <a:t>Printed Circuit Board Assembly Manufacturing Line</a:t>
            </a:r>
            <a:endParaRPr lang="en-US" sz="1620" b="0" i="0" u="none" strike="noStrike" cap="none" dirty="0">
              <a:solidFill>
                <a:srgbClr val="000000"/>
              </a:solidFill>
              <a:latin typeface="Trebuchet MS" panose="020B0603020202020204" pitchFamily="34" charset="0"/>
              <a:ea typeface="Arial"/>
              <a:cs typeface="Arial" panose="020B0604020202020204" pitchFamily="34" charset="0"/>
              <a:sym typeface="Arial"/>
            </a:endParaRPr>
          </a:p>
        </p:txBody>
      </p:sp>
      <p:sp>
        <p:nvSpPr>
          <p:cNvPr id="40" name="Google Shape;753;p111">
            <a:extLst>
              <a:ext uri="{FF2B5EF4-FFF2-40B4-BE49-F238E27FC236}">
                <a16:creationId xmlns:a16="http://schemas.microsoft.com/office/drawing/2014/main" id="{B40EC92B-253B-D8AA-DE4D-5E062566269B}"/>
              </a:ext>
            </a:extLst>
          </p:cNvPr>
          <p:cNvSpPr txBox="1"/>
          <p:nvPr/>
        </p:nvSpPr>
        <p:spPr>
          <a:xfrm>
            <a:off x="4239541" y="4807221"/>
            <a:ext cx="3052715" cy="575162"/>
          </a:xfrm>
          <a:prstGeom prst="rect">
            <a:avLst/>
          </a:prstGeom>
          <a:noFill/>
          <a:ln>
            <a:noFill/>
          </a:ln>
        </p:spPr>
        <p:txBody>
          <a:bodyPr spcFirstLastPara="1" wrap="square" lIns="82275" tIns="41125" rIns="82275" bIns="411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620" b="0" i="0" u="none" strike="noStrike" cap="none" dirty="0">
                <a:solidFill>
                  <a:srgbClr val="000000"/>
                </a:solidFill>
                <a:latin typeface="+mj-lt"/>
                <a:ea typeface="Trebuchet MS"/>
                <a:cs typeface="Arial" panose="020B0604020202020204" pitchFamily="34" charset="0"/>
                <a:sym typeface="Trebuchet MS"/>
              </a:rPr>
              <a:t>PCB </a:t>
            </a:r>
            <a:r>
              <a:rPr lang="en-US" sz="1620" b="0" i="0" u="none" strike="noStrike" cap="none" dirty="0">
                <a:solidFill>
                  <a:srgbClr val="000000"/>
                </a:solidFill>
                <a:latin typeface="Trebuchet MS" panose="020B0603020202020204" pitchFamily="34" charset="0"/>
                <a:ea typeface="Trebuchet MS"/>
                <a:cs typeface="Arial" panose="020B0604020202020204" pitchFamily="34" charset="0"/>
                <a:sym typeface="Trebuchet MS"/>
              </a:rPr>
              <a:t>board</a:t>
            </a:r>
            <a:endParaRPr sz="1620" b="0" i="0" u="none" strike="noStrike" cap="none" dirty="0">
              <a:solidFill>
                <a:srgbClr val="000000"/>
              </a:solidFill>
              <a:latin typeface="Trebuchet MS" panose="020B0603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309943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Directory Structure</a:t>
            </a:r>
          </a:p>
        </p:txBody>
      </p:sp>
      <p:sp>
        <p:nvSpPr>
          <p:cNvPr id="10" name="Text Placeholder 9"/>
          <p:cNvSpPr>
            <a:spLocks noGrp="1"/>
          </p:cNvSpPr>
          <p:nvPr>
            <p:ph type="body" sz="quarter" idx="10"/>
          </p:nvPr>
        </p:nvSpPr>
        <p:spPr/>
        <p:txBody>
          <a:bodyPr/>
          <a:lstStyle/>
          <a:p>
            <a:r>
              <a:rPr lang="en-US" dirty="0"/>
              <a:t> </a:t>
            </a:r>
          </a:p>
        </p:txBody>
      </p:sp>
      <p:grpSp>
        <p:nvGrpSpPr>
          <p:cNvPr id="70" name="Group 69">
            <a:extLst>
              <a:ext uri="{FF2B5EF4-FFF2-40B4-BE49-F238E27FC236}">
                <a16:creationId xmlns:a16="http://schemas.microsoft.com/office/drawing/2014/main" id="{E5B510C8-64B7-4916-A37B-1E04851DC4B6}"/>
              </a:ext>
            </a:extLst>
          </p:cNvPr>
          <p:cNvGrpSpPr/>
          <p:nvPr/>
        </p:nvGrpSpPr>
        <p:grpSpPr>
          <a:xfrm>
            <a:off x="4301543" y="2798446"/>
            <a:ext cx="9049556" cy="6245551"/>
            <a:chOff x="4301543" y="2798446"/>
            <a:chExt cx="9049556" cy="6245551"/>
          </a:xfrm>
        </p:grpSpPr>
        <p:sp>
          <p:nvSpPr>
            <p:cNvPr id="5" name="Rectangle 4">
              <a:extLst>
                <a:ext uri="{FF2B5EF4-FFF2-40B4-BE49-F238E27FC236}">
                  <a16:creationId xmlns:a16="http://schemas.microsoft.com/office/drawing/2014/main" id="{189CF4CD-ECD1-4621-A230-1A7EB73AFA5E}"/>
                </a:ext>
              </a:extLst>
            </p:cNvPr>
            <p:cNvSpPr/>
            <p:nvPr/>
          </p:nvSpPr>
          <p:spPr>
            <a:xfrm>
              <a:off x="4301544" y="2798446"/>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AOI_DL_data_0811</a:t>
              </a:r>
            </a:p>
          </p:txBody>
        </p:sp>
        <p:sp>
          <p:nvSpPr>
            <p:cNvPr id="8" name="Rectangle 7">
              <a:extLst>
                <a:ext uri="{FF2B5EF4-FFF2-40B4-BE49-F238E27FC236}">
                  <a16:creationId xmlns:a16="http://schemas.microsoft.com/office/drawing/2014/main" id="{615B2E97-E941-4331-A1D4-9A0FC25BB9E6}"/>
                </a:ext>
              </a:extLst>
            </p:cNvPr>
            <p:cNvSpPr/>
            <p:nvPr/>
          </p:nvSpPr>
          <p:spPr>
            <a:xfrm>
              <a:off x="4301544" y="3713295"/>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AOI_DL_data_0820</a:t>
              </a:r>
            </a:p>
          </p:txBody>
        </p:sp>
        <p:sp>
          <p:nvSpPr>
            <p:cNvPr id="9" name="Rectangle 8">
              <a:extLst>
                <a:ext uri="{FF2B5EF4-FFF2-40B4-BE49-F238E27FC236}">
                  <a16:creationId xmlns:a16="http://schemas.microsoft.com/office/drawing/2014/main" id="{3F3264DA-7CC2-4FA3-BD84-9B2146DA2ABD}"/>
                </a:ext>
              </a:extLst>
            </p:cNvPr>
            <p:cNvSpPr/>
            <p:nvPr/>
          </p:nvSpPr>
          <p:spPr>
            <a:xfrm>
              <a:off x="4301544" y="4669151"/>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AOI_DL_data_0826</a:t>
              </a:r>
            </a:p>
          </p:txBody>
        </p:sp>
        <p:sp>
          <p:nvSpPr>
            <p:cNvPr id="11" name="Rectangle 10">
              <a:extLst>
                <a:ext uri="{FF2B5EF4-FFF2-40B4-BE49-F238E27FC236}">
                  <a16:creationId xmlns:a16="http://schemas.microsoft.com/office/drawing/2014/main" id="{92DBEE67-B60B-457F-91A9-311A5BA85C12}"/>
                </a:ext>
              </a:extLst>
            </p:cNvPr>
            <p:cNvSpPr/>
            <p:nvPr/>
          </p:nvSpPr>
          <p:spPr>
            <a:xfrm>
              <a:off x="4301544" y="5625007"/>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AOI_DL_data_0901</a:t>
              </a:r>
            </a:p>
          </p:txBody>
        </p:sp>
        <p:sp>
          <p:nvSpPr>
            <p:cNvPr id="12" name="Rectangle 11">
              <a:extLst>
                <a:ext uri="{FF2B5EF4-FFF2-40B4-BE49-F238E27FC236}">
                  <a16:creationId xmlns:a16="http://schemas.microsoft.com/office/drawing/2014/main" id="{61490327-6457-4AC1-8E5C-576605821EA0}"/>
                </a:ext>
              </a:extLst>
            </p:cNvPr>
            <p:cNvSpPr/>
            <p:nvPr/>
          </p:nvSpPr>
          <p:spPr>
            <a:xfrm>
              <a:off x="4301544" y="7495712"/>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AOI_DL_data_1209</a:t>
              </a:r>
            </a:p>
          </p:txBody>
        </p:sp>
        <p:sp>
          <p:nvSpPr>
            <p:cNvPr id="14" name="Rectangle 13">
              <a:extLst>
                <a:ext uri="{FF2B5EF4-FFF2-40B4-BE49-F238E27FC236}">
                  <a16:creationId xmlns:a16="http://schemas.microsoft.com/office/drawing/2014/main" id="{6E914F4F-BE08-4C0C-979D-DCB8EFB5799B}"/>
                </a:ext>
              </a:extLst>
            </p:cNvPr>
            <p:cNvSpPr/>
            <p:nvPr/>
          </p:nvSpPr>
          <p:spPr>
            <a:xfrm>
              <a:off x="7519116" y="2798446"/>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0423318023393</a:t>
              </a:r>
            </a:p>
          </p:txBody>
        </p:sp>
        <p:sp>
          <p:nvSpPr>
            <p:cNvPr id="15" name="Rectangle 14">
              <a:extLst>
                <a:ext uri="{FF2B5EF4-FFF2-40B4-BE49-F238E27FC236}">
                  <a16:creationId xmlns:a16="http://schemas.microsoft.com/office/drawing/2014/main" id="{DC1BD65B-88B7-4B16-A569-878A7866FFA3}"/>
                </a:ext>
              </a:extLst>
            </p:cNvPr>
            <p:cNvSpPr/>
            <p:nvPr/>
          </p:nvSpPr>
          <p:spPr>
            <a:xfrm>
              <a:off x="7519116" y="3713295"/>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0423318023715</a:t>
              </a:r>
            </a:p>
          </p:txBody>
        </p:sp>
        <p:sp>
          <p:nvSpPr>
            <p:cNvPr id="16" name="Rectangle 15">
              <a:extLst>
                <a:ext uri="{FF2B5EF4-FFF2-40B4-BE49-F238E27FC236}">
                  <a16:creationId xmlns:a16="http://schemas.microsoft.com/office/drawing/2014/main" id="{607D3746-C3A7-4D85-B661-17E92E75BE00}"/>
                </a:ext>
              </a:extLst>
            </p:cNvPr>
            <p:cNvSpPr/>
            <p:nvPr/>
          </p:nvSpPr>
          <p:spPr>
            <a:xfrm>
              <a:off x="7519116" y="4669151"/>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0423318024105</a:t>
              </a:r>
            </a:p>
          </p:txBody>
        </p:sp>
        <p:sp>
          <p:nvSpPr>
            <p:cNvPr id="17" name="Rectangle 16">
              <a:extLst>
                <a:ext uri="{FF2B5EF4-FFF2-40B4-BE49-F238E27FC236}">
                  <a16:creationId xmlns:a16="http://schemas.microsoft.com/office/drawing/2014/main" id="{7C8E7F9F-9CD9-4461-992C-2478C72B8C6A}"/>
                </a:ext>
              </a:extLst>
            </p:cNvPr>
            <p:cNvSpPr/>
            <p:nvPr/>
          </p:nvSpPr>
          <p:spPr>
            <a:xfrm>
              <a:off x="7519115" y="6580863"/>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0423418017357</a:t>
              </a:r>
            </a:p>
          </p:txBody>
        </p:sp>
        <p:sp>
          <p:nvSpPr>
            <p:cNvPr id="18" name="Rectangle 17">
              <a:extLst>
                <a:ext uri="{FF2B5EF4-FFF2-40B4-BE49-F238E27FC236}">
                  <a16:creationId xmlns:a16="http://schemas.microsoft.com/office/drawing/2014/main" id="{2C92FF62-CB91-4E4E-B1D4-C1BCBB1FA91F}"/>
                </a:ext>
              </a:extLst>
            </p:cNvPr>
            <p:cNvSpPr/>
            <p:nvPr/>
          </p:nvSpPr>
          <p:spPr>
            <a:xfrm>
              <a:off x="7519115" y="7495712"/>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AOI Defect list.xlsx</a:t>
              </a:r>
            </a:p>
          </p:txBody>
        </p:sp>
        <p:sp>
          <p:nvSpPr>
            <p:cNvPr id="19" name="Rectangle 18">
              <a:extLst>
                <a:ext uri="{FF2B5EF4-FFF2-40B4-BE49-F238E27FC236}">
                  <a16:creationId xmlns:a16="http://schemas.microsoft.com/office/drawing/2014/main" id="{D90A3BD1-CB0D-40FC-9520-F1E4E68B7FD5}"/>
                </a:ext>
              </a:extLst>
            </p:cNvPr>
            <p:cNvSpPr/>
            <p:nvPr/>
          </p:nvSpPr>
          <p:spPr>
            <a:xfrm>
              <a:off x="10736688" y="2798446"/>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DefectInfo.html</a:t>
              </a:r>
            </a:p>
          </p:txBody>
        </p:sp>
        <p:sp>
          <p:nvSpPr>
            <p:cNvPr id="20" name="Rectangle 19">
              <a:extLst>
                <a:ext uri="{FF2B5EF4-FFF2-40B4-BE49-F238E27FC236}">
                  <a16:creationId xmlns:a16="http://schemas.microsoft.com/office/drawing/2014/main" id="{951A9ACD-A15D-4F6C-A831-9FB00DE35AD1}"/>
                </a:ext>
              </a:extLst>
            </p:cNvPr>
            <p:cNvSpPr/>
            <p:nvPr/>
          </p:nvSpPr>
          <p:spPr>
            <a:xfrm>
              <a:off x="10736688" y="3713295"/>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defect.xml</a:t>
              </a:r>
            </a:p>
          </p:txBody>
        </p:sp>
        <p:sp>
          <p:nvSpPr>
            <p:cNvPr id="21" name="Rectangle 20">
              <a:extLst>
                <a:ext uri="{FF2B5EF4-FFF2-40B4-BE49-F238E27FC236}">
                  <a16:creationId xmlns:a16="http://schemas.microsoft.com/office/drawing/2014/main" id="{8C7EF37B-D3F4-42A5-A183-F7D23B23F80A}"/>
                </a:ext>
              </a:extLst>
            </p:cNvPr>
            <p:cNvSpPr/>
            <p:nvPr/>
          </p:nvSpPr>
          <p:spPr>
            <a:xfrm>
              <a:off x="10736688" y="4669151"/>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DX_XXX.jpg</a:t>
              </a:r>
            </a:p>
          </p:txBody>
        </p:sp>
        <p:sp>
          <p:nvSpPr>
            <p:cNvPr id="22" name="Rectangle 21">
              <a:extLst>
                <a:ext uri="{FF2B5EF4-FFF2-40B4-BE49-F238E27FC236}">
                  <a16:creationId xmlns:a16="http://schemas.microsoft.com/office/drawing/2014/main" id="{E4D72E6F-6CE9-4769-A97C-5A0148B2C2D3}"/>
                </a:ext>
              </a:extLst>
            </p:cNvPr>
            <p:cNvSpPr/>
            <p:nvPr/>
          </p:nvSpPr>
          <p:spPr>
            <a:xfrm>
              <a:off x="10736688" y="5625007"/>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GX_XXX.jpg</a:t>
              </a:r>
            </a:p>
          </p:txBody>
        </p:sp>
        <p:sp>
          <p:nvSpPr>
            <p:cNvPr id="23" name="Rectangle 22">
              <a:extLst>
                <a:ext uri="{FF2B5EF4-FFF2-40B4-BE49-F238E27FC236}">
                  <a16:creationId xmlns:a16="http://schemas.microsoft.com/office/drawing/2014/main" id="{F22889D8-71F1-4B0D-8AA0-F6906F075E84}"/>
                </a:ext>
              </a:extLst>
            </p:cNvPr>
            <p:cNvSpPr/>
            <p:nvPr/>
          </p:nvSpPr>
          <p:spPr>
            <a:xfrm>
              <a:off x="10736688" y="8410561"/>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reviewed.xml</a:t>
              </a:r>
            </a:p>
          </p:txBody>
        </p:sp>
        <p:sp>
          <p:nvSpPr>
            <p:cNvPr id="24" name="Rectangle 23">
              <a:extLst>
                <a:ext uri="{FF2B5EF4-FFF2-40B4-BE49-F238E27FC236}">
                  <a16:creationId xmlns:a16="http://schemas.microsoft.com/office/drawing/2014/main" id="{6106711F-39F9-4956-A652-F94E85320D7C}"/>
                </a:ext>
              </a:extLst>
            </p:cNvPr>
            <p:cNvSpPr/>
            <p:nvPr/>
          </p:nvSpPr>
          <p:spPr>
            <a:xfrm>
              <a:off x="7519114" y="8410561"/>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AOI Escape list.xlsx</a:t>
              </a:r>
            </a:p>
          </p:txBody>
        </p:sp>
        <p:sp>
          <p:nvSpPr>
            <p:cNvPr id="25" name="Rectangle 24">
              <a:extLst>
                <a:ext uri="{FF2B5EF4-FFF2-40B4-BE49-F238E27FC236}">
                  <a16:creationId xmlns:a16="http://schemas.microsoft.com/office/drawing/2014/main" id="{57E7EFA5-FB4C-4E9B-B323-10DAAF17FAC4}"/>
                </a:ext>
              </a:extLst>
            </p:cNvPr>
            <p:cNvSpPr/>
            <p:nvPr/>
          </p:nvSpPr>
          <p:spPr>
            <a:xfrm>
              <a:off x="10736688" y="7495712"/>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JudgementTime.txt</a:t>
              </a:r>
            </a:p>
          </p:txBody>
        </p:sp>
        <p:sp>
          <p:nvSpPr>
            <p:cNvPr id="26" name="Rectangle 25">
              <a:extLst>
                <a:ext uri="{FF2B5EF4-FFF2-40B4-BE49-F238E27FC236}">
                  <a16:creationId xmlns:a16="http://schemas.microsoft.com/office/drawing/2014/main" id="{824FAACB-039F-4D8D-8DAC-A1FC608C972C}"/>
                </a:ext>
              </a:extLst>
            </p:cNvPr>
            <p:cNvSpPr/>
            <p:nvPr/>
          </p:nvSpPr>
          <p:spPr>
            <a:xfrm>
              <a:off x="4301543" y="6580863"/>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7" name="Rectangle 26">
              <a:extLst>
                <a:ext uri="{FF2B5EF4-FFF2-40B4-BE49-F238E27FC236}">
                  <a16:creationId xmlns:a16="http://schemas.microsoft.com/office/drawing/2014/main" id="{BADA9DC2-23A4-49AA-A79E-A508E0702051}"/>
                </a:ext>
              </a:extLst>
            </p:cNvPr>
            <p:cNvSpPr/>
            <p:nvPr/>
          </p:nvSpPr>
          <p:spPr>
            <a:xfrm>
              <a:off x="7519114" y="5625007"/>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8" name="Rectangle 27">
              <a:extLst>
                <a:ext uri="{FF2B5EF4-FFF2-40B4-BE49-F238E27FC236}">
                  <a16:creationId xmlns:a16="http://schemas.microsoft.com/office/drawing/2014/main" id="{33F9D985-712E-48CA-B241-FF29B9CA7F4F}"/>
                </a:ext>
              </a:extLst>
            </p:cNvPr>
            <p:cNvSpPr/>
            <p:nvPr/>
          </p:nvSpPr>
          <p:spPr>
            <a:xfrm>
              <a:off x="10736688" y="6580863"/>
              <a:ext cx="2614411" cy="633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9" name="Connector: Elbow 28">
              <a:extLst>
                <a:ext uri="{FF2B5EF4-FFF2-40B4-BE49-F238E27FC236}">
                  <a16:creationId xmlns:a16="http://schemas.microsoft.com/office/drawing/2014/main" id="{B30946C1-5089-4433-8AAC-0C664BF20882}"/>
                </a:ext>
              </a:extLst>
            </p:cNvPr>
            <p:cNvCxnSpPr>
              <a:stCxn id="9" idx="3"/>
              <a:endCxn id="14" idx="1"/>
            </p:cNvCxnSpPr>
            <p:nvPr/>
          </p:nvCxnSpPr>
          <p:spPr>
            <a:xfrm flipV="1">
              <a:off x="6915955" y="3115164"/>
              <a:ext cx="603161" cy="1870705"/>
            </a:xfrm>
            <a:prstGeom prst="bentConnector3">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332C31E-295E-4F95-A388-95123906898B}"/>
                </a:ext>
              </a:extLst>
            </p:cNvPr>
            <p:cNvCxnSpPr>
              <a:cxnSpLocks/>
              <a:stCxn id="9" idx="3"/>
              <a:endCxn id="15" idx="1"/>
            </p:cNvCxnSpPr>
            <p:nvPr/>
          </p:nvCxnSpPr>
          <p:spPr>
            <a:xfrm flipV="1">
              <a:off x="6915955" y="4030013"/>
              <a:ext cx="603161" cy="955856"/>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B866B69-04F6-4E3D-A284-97E12000326D}"/>
                </a:ext>
              </a:extLst>
            </p:cNvPr>
            <p:cNvCxnSpPr>
              <a:cxnSpLocks/>
              <a:stCxn id="9" idx="3"/>
              <a:endCxn id="27" idx="1"/>
            </p:cNvCxnSpPr>
            <p:nvPr/>
          </p:nvCxnSpPr>
          <p:spPr>
            <a:xfrm>
              <a:off x="6915955" y="4985869"/>
              <a:ext cx="603159" cy="955856"/>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0AA970F-7CBF-4DD8-8165-46DD429CDC1E}"/>
                </a:ext>
              </a:extLst>
            </p:cNvPr>
            <p:cNvCxnSpPr>
              <a:cxnSpLocks/>
              <a:stCxn id="9" idx="3"/>
              <a:endCxn id="17" idx="1"/>
            </p:cNvCxnSpPr>
            <p:nvPr/>
          </p:nvCxnSpPr>
          <p:spPr>
            <a:xfrm>
              <a:off x="6915955" y="4985869"/>
              <a:ext cx="603160" cy="1911712"/>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33C0CC41-18B2-40C2-BD39-4DB2F525E4BC}"/>
                </a:ext>
              </a:extLst>
            </p:cNvPr>
            <p:cNvCxnSpPr>
              <a:cxnSpLocks/>
              <a:stCxn id="9" idx="3"/>
              <a:endCxn id="18" idx="1"/>
            </p:cNvCxnSpPr>
            <p:nvPr/>
          </p:nvCxnSpPr>
          <p:spPr>
            <a:xfrm>
              <a:off x="6915955" y="4985869"/>
              <a:ext cx="603160" cy="2826561"/>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B75D4FB8-873C-4504-BF7D-6DB17A3E5836}"/>
                </a:ext>
              </a:extLst>
            </p:cNvPr>
            <p:cNvCxnSpPr>
              <a:cxnSpLocks/>
              <a:stCxn id="9" idx="3"/>
              <a:endCxn id="24" idx="1"/>
            </p:cNvCxnSpPr>
            <p:nvPr/>
          </p:nvCxnSpPr>
          <p:spPr>
            <a:xfrm>
              <a:off x="6915955" y="4985869"/>
              <a:ext cx="603159" cy="3741410"/>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716603E-8563-4DB0-8643-DF0BAA7F7C24}"/>
                </a:ext>
              </a:extLst>
            </p:cNvPr>
            <p:cNvCxnSpPr>
              <a:cxnSpLocks/>
              <a:stCxn id="15" idx="3"/>
              <a:endCxn id="19" idx="1"/>
            </p:cNvCxnSpPr>
            <p:nvPr/>
          </p:nvCxnSpPr>
          <p:spPr>
            <a:xfrm flipV="1">
              <a:off x="10133527" y="3115164"/>
              <a:ext cx="603161" cy="914849"/>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082AFEB-A73B-4554-A600-74BFA48BC30A}"/>
                </a:ext>
              </a:extLst>
            </p:cNvPr>
            <p:cNvCxnSpPr>
              <a:cxnSpLocks/>
              <a:stCxn id="15" idx="3"/>
              <a:endCxn id="21" idx="1"/>
            </p:cNvCxnSpPr>
            <p:nvPr/>
          </p:nvCxnSpPr>
          <p:spPr>
            <a:xfrm>
              <a:off x="10133527" y="4030013"/>
              <a:ext cx="603161" cy="955856"/>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FD0231DE-3843-49B0-87DB-E61F2F7D5040}"/>
                </a:ext>
              </a:extLst>
            </p:cNvPr>
            <p:cNvCxnSpPr>
              <a:cxnSpLocks/>
              <a:stCxn id="15" idx="3"/>
              <a:endCxn id="22" idx="1"/>
            </p:cNvCxnSpPr>
            <p:nvPr/>
          </p:nvCxnSpPr>
          <p:spPr>
            <a:xfrm>
              <a:off x="10133527" y="4030013"/>
              <a:ext cx="603161" cy="1911712"/>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47DE752-9A05-4246-B3B7-A5718E75FBDF}"/>
                </a:ext>
              </a:extLst>
            </p:cNvPr>
            <p:cNvCxnSpPr>
              <a:cxnSpLocks/>
              <a:stCxn id="15" idx="3"/>
              <a:endCxn id="28" idx="1"/>
            </p:cNvCxnSpPr>
            <p:nvPr/>
          </p:nvCxnSpPr>
          <p:spPr>
            <a:xfrm>
              <a:off x="10133527" y="4030013"/>
              <a:ext cx="603161" cy="2867568"/>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AFB3FB8B-ED49-4CAC-982B-C34BC6F2DFFF}"/>
                </a:ext>
              </a:extLst>
            </p:cNvPr>
            <p:cNvCxnSpPr>
              <a:cxnSpLocks/>
              <a:stCxn id="15" idx="3"/>
              <a:endCxn id="25" idx="1"/>
            </p:cNvCxnSpPr>
            <p:nvPr/>
          </p:nvCxnSpPr>
          <p:spPr>
            <a:xfrm>
              <a:off x="10133527" y="4030013"/>
              <a:ext cx="603161" cy="3782417"/>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5EA18E2F-18A7-4D34-A249-6C3DD4ECBBEB}"/>
                </a:ext>
              </a:extLst>
            </p:cNvPr>
            <p:cNvCxnSpPr>
              <a:cxnSpLocks/>
              <a:stCxn id="15" idx="3"/>
              <a:endCxn id="23" idx="1"/>
            </p:cNvCxnSpPr>
            <p:nvPr/>
          </p:nvCxnSpPr>
          <p:spPr>
            <a:xfrm>
              <a:off x="10133527" y="4030013"/>
              <a:ext cx="603161" cy="4697266"/>
            </a:xfrm>
            <a:prstGeom prst="bentConnector3">
              <a:avLst>
                <a:gd name="adj1"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8AC4BC00-C5A5-965A-C54A-69656B9FF46B}"/>
              </a:ext>
            </a:extLst>
          </p:cNvPr>
          <p:cNvCxnSpPr>
            <a:stCxn id="9" idx="3"/>
            <a:endCxn id="16" idx="1"/>
          </p:cNvCxnSpPr>
          <p:nvPr/>
        </p:nvCxnSpPr>
        <p:spPr>
          <a:xfrm>
            <a:off x="6915955" y="4985869"/>
            <a:ext cx="60316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B39E70F-98FE-2546-D41E-1F961239ED63}"/>
              </a:ext>
            </a:extLst>
          </p:cNvPr>
          <p:cNvCxnSpPr>
            <a:cxnSpLocks/>
            <a:stCxn id="15" idx="3"/>
            <a:endCxn id="20" idx="1"/>
          </p:cNvCxnSpPr>
          <p:nvPr/>
        </p:nvCxnSpPr>
        <p:spPr>
          <a:xfrm>
            <a:off x="10133527" y="4030013"/>
            <a:ext cx="60316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verification by human inspectors</a:t>
            </a:r>
          </a:p>
        </p:txBody>
      </p:sp>
      <p:sp>
        <p:nvSpPr>
          <p:cNvPr id="10" name="Text Placeholder 9"/>
          <p:cNvSpPr>
            <a:spLocks noGrp="1"/>
          </p:cNvSpPr>
          <p:nvPr>
            <p:ph type="body" sz="quarter" idx="10"/>
          </p:nvPr>
        </p:nvSpPr>
        <p:spPr/>
        <p:txBody>
          <a:bodyPr/>
          <a:lstStyle/>
          <a:p>
            <a:r>
              <a:rPr lang="en-US" dirty="0"/>
              <a:t>AOI Defect </a:t>
            </a:r>
            <a:r>
              <a:rPr lang="en-US" dirty="0" err="1"/>
              <a:t>List.xslx</a:t>
            </a:r>
            <a:r>
              <a:rPr lang="en-US" dirty="0"/>
              <a:t> Records True Positives</a:t>
            </a:r>
          </a:p>
        </p:txBody>
      </p:sp>
      <p:pic>
        <p:nvPicPr>
          <p:cNvPr id="7" name="Google Shape;846;p118">
            <a:extLst>
              <a:ext uri="{FF2B5EF4-FFF2-40B4-BE49-F238E27FC236}">
                <a16:creationId xmlns:a16="http://schemas.microsoft.com/office/drawing/2014/main" id="{813766EB-D832-4DCF-B68F-E5A5A6DB68B2}"/>
              </a:ext>
            </a:extLst>
          </p:cNvPr>
          <p:cNvPicPr preferRelativeResize="0">
            <a:picLocks noChangeAspect="1"/>
          </p:cNvPicPr>
          <p:nvPr/>
        </p:nvPicPr>
        <p:blipFill rotWithShape="1">
          <a:blip r:embed="rId3">
            <a:alphaModFix/>
          </a:blip>
          <a:srcRect/>
          <a:stretch/>
        </p:blipFill>
        <p:spPr>
          <a:xfrm>
            <a:off x="3440431" y="2251447"/>
            <a:ext cx="11407138" cy="7604758"/>
          </a:xfrm>
          <a:prstGeom prst="rect">
            <a:avLst/>
          </a:prstGeom>
          <a:noFill/>
          <a:ln>
            <a:noFill/>
          </a:ln>
        </p:spPr>
      </p:pic>
    </p:spTree>
    <p:extLst>
      <p:ext uri="{BB962C8B-B14F-4D97-AF65-F5344CB8AC3E}">
        <p14:creationId xmlns:p14="http://schemas.microsoft.com/office/powerpoint/2010/main" val="366488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PCBA IC Components – True Defects Count</a:t>
            </a:r>
          </a:p>
        </p:txBody>
      </p:sp>
      <p:sp>
        <p:nvSpPr>
          <p:cNvPr id="10" name="Text Placeholder 9"/>
          <p:cNvSpPr>
            <a:spLocks noGrp="1"/>
          </p:cNvSpPr>
          <p:nvPr>
            <p:ph type="body" sz="quarter" idx="10"/>
          </p:nvPr>
        </p:nvSpPr>
        <p:spPr/>
        <p:txBody>
          <a:bodyPr/>
          <a:lstStyle/>
          <a:p>
            <a:r>
              <a:rPr lang="en-US" dirty="0"/>
              <a:t>Observing Consistent Inflow of Capacitor Defects at the Factory</a:t>
            </a:r>
          </a:p>
        </p:txBody>
      </p:sp>
      <p:pic>
        <p:nvPicPr>
          <p:cNvPr id="7" name="Picture 6">
            <a:extLst>
              <a:ext uri="{FF2B5EF4-FFF2-40B4-BE49-F238E27FC236}">
                <a16:creationId xmlns:a16="http://schemas.microsoft.com/office/drawing/2014/main" id="{454DAED1-9D7D-04BC-D8AC-693737799286}"/>
              </a:ext>
            </a:extLst>
          </p:cNvPr>
          <p:cNvPicPr>
            <a:picLocks noChangeAspect="1"/>
          </p:cNvPicPr>
          <p:nvPr/>
        </p:nvPicPr>
        <p:blipFill>
          <a:blip r:embed="rId3"/>
          <a:stretch>
            <a:fillRect/>
          </a:stretch>
        </p:blipFill>
        <p:spPr>
          <a:xfrm>
            <a:off x="5609431" y="2595245"/>
            <a:ext cx="7069138" cy="7151749"/>
          </a:xfrm>
          <a:prstGeom prst="rect">
            <a:avLst/>
          </a:prstGeom>
        </p:spPr>
      </p:pic>
    </p:spTree>
    <p:extLst>
      <p:ext uri="{BB962C8B-B14F-4D97-AF65-F5344CB8AC3E}">
        <p14:creationId xmlns:p14="http://schemas.microsoft.com/office/powerpoint/2010/main" val="2190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err="1"/>
              <a:t>aoi</a:t>
            </a:r>
            <a:r>
              <a:rPr lang="en-US" dirty="0"/>
              <a:t> output from </a:t>
            </a:r>
            <a:r>
              <a:rPr lang="en-US" dirty="0" err="1"/>
              <a:t>pbca</a:t>
            </a:r>
            <a:r>
              <a:rPr lang="en-US" dirty="0"/>
              <a:t> board</a:t>
            </a:r>
          </a:p>
        </p:txBody>
      </p:sp>
      <p:sp>
        <p:nvSpPr>
          <p:cNvPr id="10" name="Text Placeholder 9"/>
          <p:cNvSpPr>
            <a:spLocks noGrp="1"/>
          </p:cNvSpPr>
          <p:nvPr>
            <p:ph type="body" sz="quarter" idx="10"/>
          </p:nvPr>
        </p:nvSpPr>
        <p:spPr/>
        <p:txBody>
          <a:bodyPr/>
          <a:lstStyle/>
          <a:p>
            <a:r>
              <a:rPr lang="en-US" dirty="0"/>
              <a:t>AOI Images Already Localize IC Components (Object Detection Not Required)</a:t>
            </a:r>
          </a:p>
        </p:txBody>
      </p:sp>
      <p:grpSp>
        <p:nvGrpSpPr>
          <p:cNvPr id="3" name="Group 2">
            <a:extLst>
              <a:ext uri="{FF2B5EF4-FFF2-40B4-BE49-F238E27FC236}">
                <a16:creationId xmlns:a16="http://schemas.microsoft.com/office/drawing/2014/main" id="{43CCFB7B-ACEE-8C11-E7DF-C8F1C818F7EA}"/>
              </a:ext>
            </a:extLst>
          </p:cNvPr>
          <p:cNvGrpSpPr>
            <a:grpSpLocks noChangeAspect="1"/>
          </p:cNvGrpSpPr>
          <p:nvPr/>
        </p:nvGrpSpPr>
        <p:grpSpPr>
          <a:xfrm>
            <a:off x="3439681" y="3756133"/>
            <a:ext cx="11408637" cy="4882078"/>
            <a:chOff x="5426066" y="3905871"/>
            <a:chExt cx="8565782" cy="3665540"/>
          </a:xfrm>
        </p:grpSpPr>
        <p:sp>
          <p:nvSpPr>
            <p:cNvPr id="7" name="Google Shape;808;p114">
              <a:extLst>
                <a:ext uri="{FF2B5EF4-FFF2-40B4-BE49-F238E27FC236}">
                  <a16:creationId xmlns:a16="http://schemas.microsoft.com/office/drawing/2014/main" id="{1396A970-D29A-41CF-A1E5-B5F9AB35EB76}"/>
                </a:ext>
              </a:extLst>
            </p:cNvPr>
            <p:cNvSpPr txBox="1"/>
            <p:nvPr/>
          </p:nvSpPr>
          <p:spPr>
            <a:xfrm>
              <a:off x="6400628" y="7073473"/>
              <a:ext cx="3831235" cy="497938"/>
            </a:xfrm>
            <a:prstGeom prst="rect">
              <a:avLst/>
            </a:prstGeom>
            <a:noFill/>
            <a:ln>
              <a:noFill/>
            </a:ln>
          </p:spPr>
          <p:txBody>
            <a:bodyPr spcFirstLastPara="1" wrap="square" lIns="82275" tIns="82275" rIns="82275" bIns="82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VLSI board assembled by PCBA process</a:t>
              </a:r>
              <a:endParaRPr sz="1400" b="1" i="0" u="none" strike="noStrike" cap="none" dirty="0">
                <a:solidFill>
                  <a:srgbClr val="000000"/>
                </a:solidFill>
                <a:latin typeface="Arial"/>
                <a:ea typeface="Arial"/>
                <a:cs typeface="Arial"/>
                <a:sym typeface="Arial"/>
              </a:endParaRPr>
            </a:p>
          </p:txBody>
        </p:sp>
        <p:grpSp>
          <p:nvGrpSpPr>
            <p:cNvPr id="8" name="Google Shape;809;p114">
              <a:extLst>
                <a:ext uri="{FF2B5EF4-FFF2-40B4-BE49-F238E27FC236}">
                  <a16:creationId xmlns:a16="http://schemas.microsoft.com/office/drawing/2014/main" id="{D4A6B05F-8EF4-49AB-95AA-AB095CBE5D17}"/>
                </a:ext>
              </a:extLst>
            </p:cNvPr>
            <p:cNvGrpSpPr/>
            <p:nvPr/>
          </p:nvGrpSpPr>
          <p:grpSpPr>
            <a:xfrm>
              <a:off x="5426066" y="3905871"/>
              <a:ext cx="8105570" cy="3132601"/>
              <a:chOff x="381606" y="1128117"/>
              <a:chExt cx="10281290" cy="4027256"/>
            </a:xfrm>
          </p:grpSpPr>
          <p:pic>
            <p:nvPicPr>
              <p:cNvPr id="9" name="Google Shape;810;p114">
                <a:extLst>
                  <a:ext uri="{FF2B5EF4-FFF2-40B4-BE49-F238E27FC236}">
                    <a16:creationId xmlns:a16="http://schemas.microsoft.com/office/drawing/2014/main" id="{E560B0A3-170A-48A9-966C-38A18038D3E6}"/>
                  </a:ext>
                </a:extLst>
              </p:cNvPr>
              <p:cNvPicPr preferRelativeResize="0"/>
              <p:nvPr/>
            </p:nvPicPr>
            <p:blipFill rotWithShape="1">
              <a:blip r:embed="rId3">
                <a:alphaModFix/>
              </a:blip>
              <a:srcRect/>
              <a:stretch/>
            </p:blipFill>
            <p:spPr>
              <a:xfrm>
                <a:off x="8306736" y="2468662"/>
                <a:ext cx="831121" cy="1631460"/>
              </a:xfrm>
              <a:prstGeom prst="rect">
                <a:avLst/>
              </a:prstGeom>
              <a:noFill/>
              <a:ln>
                <a:noFill/>
              </a:ln>
            </p:spPr>
          </p:pic>
          <p:pic>
            <p:nvPicPr>
              <p:cNvPr id="11" name="Google Shape;811;p114">
                <a:extLst>
                  <a:ext uri="{FF2B5EF4-FFF2-40B4-BE49-F238E27FC236}">
                    <a16:creationId xmlns:a16="http://schemas.microsoft.com/office/drawing/2014/main" id="{10C32742-A4C8-4C5B-BC59-2275953BF34B}"/>
                  </a:ext>
                </a:extLst>
              </p:cNvPr>
              <p:cNvPicPr preferRelativeResize="0"/>
              <p:nvPr/>
            </p:nvPicPr>
            <p:blipFill rotWithShape="1">
              <a:blip r:embed="rId4">
                <a:alphaModFix/>
              </a:blip>
              <a:srcRect/>
              <a:stretch/>
            </p:blipFill>
            <p:spPr>
              <a:xfrm>
                <a:off x="9504456" y="2468662"/>
                <a:ext cx="831121" cy="1631460"/>
              </a:xfrm>
              <a:prstGeom prst="rect">
                <a:avLst/>
              </a:prstGeom>
              <a:noFill/>
              <a:ln>
                <a:noFill/>
              </a:ln>
            </p:spPr>
          </p:pic>
          <p:pic>
            <p:nvPicPr>
              <p:cNvPr id="12" name="Google Shape;812;p114">
                <a:extLst>
                  <a:ext uri="{FF2B5EF4-FFF2-40B4-BE49-F238E27FC236}">
                    <a16:creationId xmlns:a16="http://schemas.microsoft.com/office/drawing/2014/main" id="{E5AFFADA-9954-4305-8F13-521A123850DD}"/>
                  </a:ext>
                </a:extLst>
              </p:cNvPr>
              <p:cNvPicPr preferRelativeResize="0"/>
              <p:nvPr/>
            </p:nvPicPr>
            <p:blipFill rotWithShape="1">
              <a:blip r:embed="rId5">
                <a:alphaModFix/>
              </a:blip>
              <a:srcRect/>
              <a:stretch/>
            </p:blipFill>
            <p:spPr>
              <a:xfrm>
                <a:off x="381606" y="1128117"/>
                <a:ext cx="7205758" cy="4027256"/>
              </a:xfrm>
              <a:prstGeom prst="rect">
                <a:avLst/>
              </a:prstGeom>
              <a:noFill/>
              <a:ln>
                <a:noFill/>
              </a:ln>
            </p:spPr>
          </p:pic>
          <p:sp>
            <p:nvSpPr>
              <p:cNvPr id="13" name="Google Shape;813;p114">
                <a:extLst>
                  <a:ext uri="{FF2B5EF4-FFF2-40B4-BE49-F238E27FC236}">
                    <a16:creationId xmlns:a16="http://schemas.microsoft.com/office/drawing/2014/main" id="{5FB2D3F2-F3BD-408C-A898-D86BB56A035D}"/>
                  </a:ext>
                </a:extLst>
              </p:cNvPr>
              <p:cNvSpPr/>
              <p:nvPr/>
            </p:nvSpPr>
            <p:spPr>
              <a:xfrm>
                <a:off x="5664604" y="2426932"/>
                <a:ext cx="1673833" cy="1714918"/>
              </a:xfrm>
              <a:prstGeom prst="ellipse">
                <a:avLst/>
              </a:prstGeom>
              <a:solidFill>
                <a:schemeClr val="lt1">
                  <a:alpha val="0"/>
                </a:schemeClr>
              </a:solid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20"/>
                  <a:buFont typeface="Arial"/>
                  <a:buNone/>
                </a:pPr>
                <a:endParaRPr sz="1620" b="0" i="0" u="none" strike="noStrike" cap="none" dirty="0">
                  <a:solidFill>
                    <a:srgbClr val="FFFFFF"/>
                  </a:solidFill>
                  <a:latin typeface="Calibri"/>
                  <a:ea typeface="Calibri"/>
                  <a:cs typeface="Calibri"/>
                  <a:sym typeface="Calibri"/>
                </a:endParaRPr>
              </a:p>
            </p:txBody>
          </p:sp>
          <p:sp>
            <p:nvSpPr>
              <p:cNvPr id="14" name="Google Shape;814;p114">
                <a:extLst>
                  <a:ext uri="{FF2B5EF4-FFF2-40B4-BE49-F238E27FC236}">
                    <a16:creationId xmlns:a16="http://schemas.microsoft.com/office/drawing/2014/main" id="{4D67113D-8EDC-4B9A-92A2-033464C684A7}"/>
                  </a:ext>
                </a:extLst>
              </p:cNvPr>
              <p:cNvSpPr/>
              <p:nvPr/>
            </p:nvSpPr>
            <p:spPr>
              <a:xfrm>
                <a:off x="8051189" y="2177475"/>
                <a:ext cx="2611707" cy="2213832"/>
              </a:xfrm>
              <a:prstGeom prst="rect">
                <a:avLst/>
              </a:prstGeom>
              <a:solidFill>
                <a:schemeClr val="lt1">
                  <a:alpha val="0"/>
                </a:schemeClr>
              </a:solid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20"/>
                  <a:buFont typeface="Arial"/>
                  <a:buNone/>
                </a:pPr>
                <a:endParaRPr sz="1620" b="0" i="0" u="none" strike="noStrike" cap="none" dirty="0">
                  <a:solidFill>
                    <a:srgbClr val="FFFFFF"/>
                  </a:solidFill>
                  <a:latin typeface="Calibri"/>
                  <a:ea typeface="Calibri"/>
                  <a:cs typeface="Calibri"/>
                  <a:sym typeface="Calibri"/>
                </a:endParaRPr>
              </a:p>
            </p:txBody>
          </p:sp>
          <p:cxnSp>
            <p:nvCxnSpPr>
              <p:cNvPr id="15" name="Google Shape;815;p114">
                <a:extLst>
                  <a:ext uri="{FF2B5EF4-FFF2-40B4-BE49-F238E27FC236}">
                    <a16:creationId xmlns:a16="http://schemas.microsoft.com/office/drawing/2014/main" id="{D499AD58-086A-4523-981E-FEAA2437A73D}"/>
                  </a:ext>
                </a:extLst>
              </p:cNvPr>
              <p:cNvCxnSpPr/>
              <p:nvPr/>
            </p:nvCxnSpPr>
            <p:spPr>
              <a:xfrm rot="10800000" flipH="1">
                <a:off x="6536225" y="2177475"/>
                <a:ext cx="1514964" cy="249458"/>
              </a:xfrm>
              <a:prstGeom prst="straightConnector1">
                <a:avLst/>
              </a:prstGeom>
              <a:noFill/>
              <a:ln w="76200" cap="flat" cmpd="sng">
                <a:solidFill>
                  <a:srgbClr val="FF0000"/>
                </a:solidFill>
                <a:prstDash val="solid"/>
                <a:miter lim="800000"/>
                <a:headEnd type="none" w="sm" len="sm"/>
                <a:tailEnd type="none" w="sm" len="sm"/>
              </a:ln>
            </p:spPr>
          </p:cxnSp>
          <p:cxnSp>
            <p:nvCxnSpPr>
              <p:cNvPr id="16" name="Google Shape;816;p114">
                <a:extLst>
                  <a:ext uri="{FF2B5EF4-FFF2-40B4-BE49-F238E27FC236}">
                    <a16:creationId xmlns:a16="http://schemas.microsoft.com/office/drawing/2014/main" id="{A8E83161-6A96-4ED5-89A0-C9303CA8AE5E}"/>
                  </a:ext>
                </a:extLst>
              </p:cNvPr>
              <p:cNvCxnSpPr/>
              <p:nvPr/>
            </p:nvCxnSpPr>
            <p:spPr>
              <a:xfrm>
                <a:off x="6477389" y="4134621"/>
                <a:ext cx="1573800" cy="231070"/>
              </a:xfrm>
              <a:prstGeom prst="straightConnector1">
                <a:avLst/>
              </a:prstGeom>
              <a:noFill/>
              <a:ln w="76200" cap="flat" cmpd="sng">
                <a:solidFill>
                  <a:srgbClr val="FF0000"/>
                </a:solidFill>
                <a:prstDash val="solid"/>
                <a:miter lim="800000"/>
                <a:headEnd type="none" w="sm" len="sm"/>
                <a:tailEnd type="none" w="sm" len="sm"/>
              </a:ln>
            </p:spPr>
          </p:cxnSp>
        </p:grpSp>
        <p:sp>
          <p:nvSpPr>
            <p:cNvPr id="17" name="Google Shape;818;p114">
              <a:extLst>
                <a:ext uri="{FF2B5EF4-FFF2-40B4-BE49-F238E27FC236}">
                  <a16:creationId xmlns:a16="http://schemas.microsoft.com/office/drawing/2014/main" id="{D4C76443-90E6-43BA-93F7-605090346259}"/>
                </a:ext>
              </a:extLst>
            </p:cNvPr>
            <p:cNvSpPr txBox="1"/>
            <p:nvPr/>
          </p:nvSpPr>
          <p:spPr>
            <a:xfrm>
              <a:off x="11674085" y="7073473"/>
              <a:ext cx="2317763" cy="497938"/>
            </a:xfrm>
            <a:prstGeom prst="rect">
              <a:avLst/>
            </a:prstGeom>
            <a:noFill/>
            <a:ln>
              <a:noFill/>
            </a:ln>
          </p:spPr>
          <p:txBody>
            <a:bodyPr spcFirstLastPara="1" wrap="square" lIns="82275" tIns="82275" rIns="82275" bIns="82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Sample capacitor images </a:t>
              </a:r>
              <a:endParaRPr sz="1400" b="1" dirty="0"/>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from AOI machine </a:t>
              </a:r>
              <a:endParaRPr sz="1400" b="1"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0519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summary</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dirty="0"/>
              <a:t>Full-day, 8-hour workshop consisting of three hands-on labs</a:t>
            </a:r>
          </a:p>
          <a:p>
            <a:pPr marL="342900" indent="-342900">
              <a:buFont typeface="Arial" panose="020B0604020202020204" pitchFamily="34" charset="0"/>
              <a:buChar char="•"/>
            </a:pPr>
            <a:r>
              <a:rPr lang="en-US" dirty="0"/>
              <a:t>End-to-end deep learning pipeline across data pre-processing, model training, and deployment, based on a real production dataset</a:t>
            </a:r>
          </a:p>
          <a:p>
            <a:pPr marL="342900" indent="-342900">
              <a:buFont typeface="Arial" panose="020B0604020202020204" pitchFamily="34" charset="0"/>
              <a:buChar char="•"/>
            </a:pPr>
            <a:r>
              <a:rPr lang="en-US" dirty="0"/>
              <a:t>The project was hand-picked by NVIDIA’s internal customer (manufacturing operations team) and is the creation of a six-month collaboration across multiple teams at NVIDIA globally</a:t>
            </a:r>
          </a:p>
          <a:p>
            <a:pPr marL="342900" indent="-342900">
              <a:buFont typeface="Arial" panose="020B0604020202020204" pitchFamily="34" charset="0"/>
              <a:buChar char="•"/>
            </a:pPr>
            <a:r>
              <a:rPr lang="en-US" dirty="0"/>
              <a:t>Learn how to reduce high false positive rate of the capacitor components of printed circuit board assemblies (PCBAs) obtained from production automatic optical inspection (AOI) machines. By applying deep learning, false positives can be reduced to zero (from 10% - 70%) with similar escape rates</a:t>
            </a:r>
          </a:p>
          <a:p>
            <a:pPr marL="342900" indent="-342900">
              <a:buFont typeface="Arial" panose="020B0604020202020204" pitchFamily="34" charset="0"/>
              <a:buChar char="•"/>
            </a:pPr>
            <a:r>
              <a:rPr lang="en-US" dirty="0"/>
              <a:t>The tools we will utilize include NVIDIA DALI, NVIDIA TAO Toolkit, NVIDIA </a:t>
            </a:r>
            <a:r>
              <a:rPr lang="en-US" dirty="0" err="1"/>
              <a:t>TensorRT</a:t>
            </a:r>
            <a:r>
              <a:rPr lang="en-US" dirty="0"/>
              <a:t>, and NVIDIA Triton Inference Server</a:t>
            </a:r>
          </a:p>
        </p:txBody>
      </p:sp>
      <p:sp>
        <p:nvSpPr>
          <p:cNvPr id="10" name="Text Placeholder 9"/>
          <p:cNvSpPr>
            <a:spLocks noGrp="1"/>
          </p:cNvSpPr>
          <p:nvPr>
            <p:ph type="body" sz="quarter" idx="10"/>
          </p:nvPr>
        </p:nvSpPr>
        <p:spPr/>
        <p:txBody>
          <a:bodyPr/>
          <a:lstStyle/>
          <a:p>
            <a:r>
              <a:rPr lang="en-US" dirty="0"/>
              <a:t>Computer Vision for Industrial Inspection</a:t>
            </a:r>
          </a:p>
        </p:txBody>
      </p:sp>
    </p:spTree>
    <p:extLst>
      <p:ext uri="{BB962C8B-B14F-4D97-AF65-F5344CB8AC3E}">
        <p14:creationId xmlns:p14="http://schemas.microsoft.com/office/powerpoint/2010/main" val="407453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AOI yields high False positive rate</a:t>
            </a:r>
          </a:p>
        </p:txBody>
      </p:sp>
      <p:sp>
        <p:nvSpPr>
          <p:cNvPr id="6" name="Content Placeholder 5"/>
          <p:cNvSpPr>
            <a:spLocks noGrp="1"/>
          </p:cNvSpPr>
          <p:nvPr>
            <p:ph idx="1"/>
          </p:nvPr>
        </p:nvSpPr>
        <p:spPr/>
        <p:txBody>
          <a:bodyPr/>
          <a:lstStyle/>
          <a:p>
            <a:r>
              <a:rPr lang="en-US" dirty="0"/>
              <a:t>Cannot differentiate: </a:t>
            </a:r>
          </a:p>
          <a:p>
            <a:pPr marL="342900" indent="-342900">
              <a:buFont typeface="Arial" panose="020B0604020202020204" pitchFamily="34" charset="0"/>
              <a:buChar char="•"/>
            </a:pPr>
            <a:r>
              <a:rPr lang="en-US" dirty="0"/>
              <a:t>Shifted Shot</a:t>
            </a:r>
          </a:p>
          <a:p>
            <a:pPr marL="342900" indent="-342900">
              <a:buFont typeface="Arial" panose="020B0604020202020204" pitchFamily="34" charset="0"/>
              <a:buChar char="•"/>
            </a:pPr>
            <a:r>
              <a:rPr lang="en-US" dirty="0"/>
              <a:t>Reflection Change</a:t>
            </a:r>
          </a:p>
          <a:p>
            <a:pPr marL="342900" indent="-342900">
              <a:buFont typeface="Arial" panose="020B0604020202020204" pitchFamily="34" charset="0"/>
              <a:buChar char="•"/>
            </a:pPr>
            <a:r>
              <a:rPr lang="en-US" dirty="0"/>
              <a:t>Illumination Change</a:t>
            </a:r>
          </a:p>
          <a:p>
            <a:pPr marL="342900" indent="-342900">
              <a:buFont typeface="Arial" panose="020B0604020202020204" pitchFamily="34" charset="0"/>
              <a:buChar char="•"/>
            </a:pPr>
            <a:r>
              <a:rPr lang="en-US" dirty="0"/>
              <a:t>Color Channel Change</a:t>
            </a:r>
          </a:p>
          <a:p>
            <a:r>
              <a:rPr lang="en-US" dirty="0"/>
              <a:t>Resulting in high (10 ~ 70%) false positive rate</a:t>
            </a:r>
          </a:p>
          <a:p>
            <a:endParaRPr lang="en-US" dirty="0"/>
          </a:p>
        </p:txBody>
      </p:sp>
      <p:sp>
        <p:nvSpPr>
          <p:cNvPr id="10" name="Text Placeholder 9"/>
          <p:cNvSpPr>
            <a:spLocks noGrp="1"/>
          </p:cNvSpPr>
          <p:nvPr>
            <p:ph type="body" sz="quarter" idx="10"/>
          </p:nvPr>
        </p:nvSpPr>
        <p:spPr/>
        <p:txBody>
          <a:bodyPr/>
          <a:lstStyle/>
          <a:p>
            <a:r>
              <a:rPr lang="en-US" dirty="0"/>
              <a:t>Traditional CV Algorithms in AOI Machines Have Limitations</a:t>
            </a:r>
          </a:p>
        </p:txBody>
      </p:sp>
      <p:pic>
        <p:nvPicPr>
          <p:cNvPr id="5" name="Google Shape;854;p119">
            <a:extLst>
              <a:ext uri="{FF2B5EF4-FFF2-40B4-BE49-F238E27FC236}">
                <a16:creationId xmlns:a16="http://schemas.microsoft.com/office/drawing/2014/main" id="{54BF09C9-C9C4-4EAE-9D3D-3A778C9BFDFD}"/>
              </a:ext>
            </a:extLst>
          </p:cNvPr>
          <p:cNvPicPr preferRelativeResize="0"/>
          <p:nvPr/>
        </p:nvPicPr>
        <p:blipFill rotWithShape="1">
          <a:blip r:embed="rId3">
            <a:alphaModFix/>
          </a:blip>
          <a:srcRect/>
          <a:stretch/>
        </p:blipFill>
        <p:spPr>
          <a:xfrm>
            <a:off x="8745606" y="3038281"/>
            <a:ext cx="7134045" cy="5809504"/>
          </a:xfrm>
          <a:prstGeom prst="rect">
            <a:avLst/>
          </a:prstGeom>
          <a:noFill/>
          <a:ln>
            <a:noFill/>
          </a:ln>
        </p:spPr>
      </p:pic>
    </p:spTree>
    <p:extLst>
      <p:ext uri="{BB962C8B-B14F-4D97-AF65-F5344CB8AC3E}">
        <p14:creationId xmlns:p14="http://schemas.microsoft.com/office/powerpoint/2010/main" val="270088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True positive Defected Capacitors</a:t>
            </a:r>
          </a:p>
        </p:txBody>
      </p:sp>
      <p:sp>
        <p:nvSpPr>
          <p:cNvPr id="10" name="Text Placeholder 9"/>
          <p:cNvSpPr>
            <a:spLocks noGrp="1"/>
          </p:cNvSpPr>
          <p:nvPr>
            <p:ph type="body" sz="quarter" idx="10"/>
          </p:nvPr>
        </p:nvSpPr>
        <p:spPr/>
        <p:txBody>
          <a:bodyPr/>
          <a:lstStyle/>
          <a:p>
            <a:r>
              <a:rPr lang="en-US" dirty="0"/>
              <a:t>True Defects are Typically Due to Missing, Rotated, and Lifted Parts</a:t>
            </a:r>
          </a:p>
        </p:txBody>
      </p:sp>
      <p:grpSp>
        <p:nvGrpSpPr>
          <p:cNvPr id="3" name="Group 2">
            <a:extLst>
              <a:ext uri="{FF2B5EF4-FFF2-40B4-BE49-F238E27FC236}">
                <a16:creationId xmlns:a16="http://schemas.microsoft.com/office/drawing/2014/main" id="{5BF5CD72-FF07-5760-C36E-C4C44FE88588}"/>
              </a:ext>
            </a:extLst>
          </p:cNvPr>
          <p:cNvGrpSpPr>
            <a:grpSpLocks noChangeAspect="1"/>
          </p:cNvGrpSpPr>
          <p:nvPr/>
        </p:nvGrpSpPr>
        <p:grpSpPr>
          <a:xfrm>
            <a:off x="3831554" y="3634213"/>
            <a:ext cx="11468811" cy="5273568"/>
            <a:chOff x="5038054" y="3910000"/>
            <a:chExt cx="8019839" cy="3687668"/>
          </a:xfrm>
        </p:grpSpPr>
        <p:pic>
          <p:nvPicPr>
            <p:cNvPr id="8" name="Google Shape;983;p133">
              <a:extLst>
                <a:ext uri="{FF2B5EF4-FFF2-40B4-BE49-F238E27FC236}">
                  <a16:creationId xmlns:a16="http://schemas.microsoft.com/office/drawing/2014/main" id="{495800C6-7A61-4486-BFC2-19D73A1C4028}"/>
                </a:ext>
              </a:extLst>
            </p:cNvPr>
            <p:cNvPicPr preferRelativeResize="0"/>
            <p:nvPr/>
          </p:nvPicPr>
          <p:blipFill rotWithShape="1">
            <a:blip r:embed="rId3">
              <a:alphaModFix/>
            </a:blip>
            <a:srcRect/>
            <a:stretch/>
          </p:blipFill>
          <p:spPr>
            <a:xfrm>
              <a:off x="5038054" y="4028104"/>
              <a:ext cx="1791653" cy="814388"/>
            </a:xfrm>
            <a:prstGeom prst="rect">
              <a:avLst/>
            </a:prstGeom>
            <a:noFill/>
            <a:ln>
              <a:noFill/>
            </a:ln>
          </p:spPr>
        </p:pic>
        <p:pic>
          <p:nvPicPr>
            <p:cNvPr id="9" name="Google Shape;984;p133">
              <a:extLst>
                <a:ext uri="{FF2B5EF4-FFF2-40B4-BE49-F238E27FC236}">
                  <a16:creationId xmlns:a16="http://schemas.microsoft.com/office/drawing/2014/main" id="{7A7B6039-4CBE-488E-AAD5-B3FF7B5A904F}"/>
                </a:ext>
              </a:extLst>
            </p:cNvPr>
            <p:cNvPicPr preferRelativeResize="0"/>
            <p:nvPr/>
          </p:nvPicPr>
          <p:blipFill rotWithShape="1">
            <a:blip r:embed="rId4">
              <a:alphaModFix/>
            </a:blip>
            <a:srcRect/>
            <a:stretch/>
          </p:blipFill>
          <p:spPr>
            <a:xfrm>
              <a:off x="10475135" y="3927145"/>
              <a:ext cx="437198" cy="1114425"/>
            </a:xfrm>
            <a:prstGeom prst="rect">
              <a:avLst/>
            </a:prstGeom>
            <a:noFill/>
            <a:ln>
              <a:noFill/>
            </a:ln>
          </p:spPr>
        </p:pic>
        <p:pic>
          <p:nvPicPr>
            <p:cNvPr id="11" name="Google Shape;985;p133">
              <a:extLst>
                <a:ext uri="{FF2B5EF4-FFF2-40B4-BE49-F238E27FC236}">
                  <a16:creationId xmlns:a16="http://schemas.microsoft.com/office/drawing/2014/main" id="{8875439C-719E-4230-A3CC-77424218984B}"/>
                </a:ext>
              </a:extLst>
            </p:cNvPr>
            <p:cNvPicPr preferRelativeResize="0"/>
            <p:nvPr/>
          </p:nvPicPr>
          <p:blipFill rotWithShape="1">
            <a:blip r:embed="rId5">
              <a:alphaModFix/>
            </a:blip>
            <a:srcRect/>
            <a:stretch/>
          </p:blipFill>
          <p:spPr>
            <a:xfrm>
              <a:off x="7513639" y="4074560"/>
              <a:ext cx="1520515" cy="721475"/>
            </a:xfrm>
            <a:prstGeom prst="rect">
              <a:avLst/>
            </a:prstGeom>
            <a:noFill/>
            <a:ln>
              <a:noFill/>
            </a:ln>
          </p:spPr>
        </p:pic>
        <p:pic>
          <p:nvPicPr>
            <p:cNvPr id="12" name="Google Shape;986;p133">
              <a:extLst>
                <a:ext uri="{FF2B5EF4-FFF2-40B4-BE49-F238E27FC236}">
                  <a16:creationId xmlns:a16="http://schemas.microsoft.com/office/drawing/2014/main" id="{0B607BA8-3D3F-4519-8BE4-82F6D285DE72}"/>
                </a:ext>
              </a:extLst>
            </p:cNvPr>
            <p:cNvPicPr preferRelativeResize="0"/>
            <p:nvPr/>
          </p:nvPicPr>
          <p:blipFill rotWithShape="1">
            <a:blip r:embed="rId6">
              <a:alphaModFix/>
            </a:blip>
            <a:srcRect/>
            <a:stretch/>
          </p:blipFill>
          <p:spPr>
            <a:xfrm>
              <a:off x="11501274" y="3910000"/>
              <a:ext cx="445770" cy="1131570"/>
            </a:xfrm>
            <a:prstGeom prst="rect">
              <a:avLst/>
            </a:prstGeom>
            <a:noFill/>
            <a:ln>
              <a:noFill/>
            </a:ln>
          </p:spPr>
        </p:pic>
        <p:pic>
          <p:nvPicPr>
            <p:cNvPr id="13" name="Google Shape;987;p133">
              <a:extLst>
                <a:ext uri="{FF2B5EF4-FFF2-40B4-BE49-F238E27FC236}">
                  <a16:creationId xmlns:a16="http://schemas.microsoft.com/office/drawing/2014/main" id="{0843848F-BA22-41A0-AB01-4B7DC9A72C80}"/>
                </a:ext>
              </a:extLst>
            </p:cNvPr>
            <p:cNvPicPr preferRelativeResize="0"/>
            <p:nvPr/>
          </p:nvPicPr>
          <p:blipFill rotWithShape="1">
            <a:blip r:embed="rId7">
              <a:alphaModFix/>
            </a:blip>
            <a:srcRect/>
            <a:stretch/>
          </p:blipFill>
          <p:spPr>
            <a:xfrm>
              <a:off x="12569030" y="3915877"/>
              <a:ext cx="488863" cy="1131570"/>
            </a:xfrm>
            <a:prstGeom prst="rect">
              <a:avLst/>
            </a:prstGeom>
            <a:noFill/>
            <a:ln>
              <a:noFill/>
            </a:ln>
          </p:spPr>
        </p:pic>
        <p:pic>
          <p:nvPicPr>
            <p:cNvPr id="14" name="Google Shape;988;p133">
              <a:extLst>
                <a:ext uri="{FF2B5EF4-FFF2-40B4-BE49-F238E27FC236}">
                  <a16:creationId xmlns:a16="http://schemas.microsoft.com/office/drawing/2014/main" id="{00E26346-D960-437D-8A59-6B3195AD4BAD}"/>
                </a:ext>
              </a:extLst>
            </p:cNvPr>
            <p:cNvPicPr preferRelativeResize="0"/>
            <p:nvPr/>
          </p:nvPicPr>
          <p:blipFill rotWithShape="1">
            <a:blip r:embed="rId8">
              <a:alphaModFix/>
            </a:blip>
            <a:srcRect/>
            <a:stretch/>
          </p:blipFill>
          <p:spPr>
            <a:xfrm>
              <a:off x="5342500" y="6334601"/>
              <a:ext cx="1114425" cy="428625"/>
            </a:xfrm>
            <a:prstGeom prst="rect">
              <a:avLst/>
            </a:prstGeom>
            <a:noFill/>
            <a:ln>
              <a:noFill/>
            </a:ln>
          </p:spPr>
        </p:pic>
        <p:sp>
          <p:nvSpPr>
            <p:cNvPr id="15" name="Google Shape;989;p133">
              <a:extLst>
                <a:ext uri="{FF2B5EF4-FFF2-40B4-BE49-F238E27FC236}">
                  <a16:creationId xmlns:a16="http://schemas.microsoft.com/office/drawing/2014/main" id="{DD5C2E7B-49C8-46A9-AB8B-C10ED8689B44}"/>
                </a:ext>
              </a:extLst>
            </p:cNvPr>
            <p:cNvSpPr txBox="1"/>
            <p:nvPr/>
          </p:nvSpPr>
          <p:spPr>
            <a:xfrm>
              <a:off x="5459508" y="5136525"/>
              <a:ext cx="865620" cy="318060"/>
            </a:xfrm>
            <a:prstGeom prst="rect">
              <a:avLst/>
            </a:prstGeom>
            <a:noFill/>
            <a:ln>
              <a:noFill/>
            </a:ln>
          </p:spPr>
          <p:txBody>
            <a:bodyPr spcFirstLastPara="1" wrap="square" lIns="82275" tIns="82275" rIns="82275" bIns="82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60" b="1" i="0" u="none" strike="noStrike" cap="none" dirty="0">
                  <a:solidFill>
                    <a:srgbClr val="000000"/>
                  </a:solidFill>
                  <a:latin typeface="Arial"/>
                  <a:ea typeface="Arial"/>
                  <a:cs typeface="Arial"/>
                  <a:sym typeface="Arial"/>
                </a:rPr>
                <a:t>Rotated</a:t>
              </a:r>
              <a:endParaRPr sz="1260" b="1" i="0" u="none" strike="noStrike" cap="none" dirty="0">
                <a:solidFill>
                  <a:srgbClr val="000000"/>
                </a:solidFill>
                <a:latin typeface="Arial"/>
                <a:ea typeface="Arial"/>
                <a:cs typeface="Arial"/>
                <a:sym typeface="Arial"/>
              </a:endParaRPr>
            </a:p>
          </p:txBody>
        </p:sp>
        <p:sp>
          <p:nvSpPr>
            <p:cNvPr id="16" name="Google Shape;990;p133">
              <a:extLst>
                <a:ext uri="{FF2B5EF4-FFF2-40B4-BE49-F238E27FC236}">
                  <a16:creationId xmlns:a16="http://schemas.microsoft.com/office/drawing/2014/main" id="{E098855B-608F-4371-9842-B68D099242DB}"/>
                </a:ext>
              </a:extLst>
            </p:cNvPr>
            <p:cNvSpPr txBox="1"/>
            <p:nvPr/>
          </p:nvSpPr>
          <p:spPr>
            <a:xfrm>
              <a:off x="11186172" y="7270376"/>
              <a:ext cx="1521744" cy="318060"/>
            </a:xfrm>
            <a:prstGeom prst="rect">
              <a:avLst/>
            </a:prstGeom>
            <a:noFill/>
            <a:ln>
              <a:noFill/>
            </a:ln>
          </p:spPr>
          <p:txBody>
            <a:bodyPr spcFirstLastPara="1" wrap="square" lIns="82275" tIns="82275" rIns="82275" bIns="82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60" b="1" i="0" u="none" strike="noStrike" cap="none" dirty="0">
                  <a:solidFill>
                    <a:srgbClr val="000000"/>
                  </a:solidFill>
                  <a:latin typeface="Arial"/>
                  <a:ea typeface="Arial"/>
                  <a:cs typeface="Arial"/>
                  <a:sym typeface="Arial"/>
                </a:rPr>
                <a:t>Parts missing</a:t>
              </a:r>
              <a:endParaRPr sz="1260" b="1" i="0" u="none" strike="noStrike" cap="none" dirty="0">
                <a:solidFill>
                  <a:srgbClr val="000000"/>
                </a:solidFill>
                <a:latin typeface="Arial"/>
                <a:ea typeface="Arial"/>
                <a:cs typeface="Arial"/>
                <a:sym typeface="Arial"/>
              </a:endParaRPr>
            </a:p>
          </p:txBody>
        </p:sp>
        <p:sp>
          <p:nvSpPr>
            <p:cNvPr id="17" name="Google Shape;991;p133">
              <a:extLst>
                <a:ext uri="{FF2B5EF4-FFF2-40B4-BE49-F238E27FC236}">
                  <a16:creationId xmlns:a16="http://schemas.microsoft.com/office/drawing/2014/main" id="{D330A9ED-8E17-4C0C-8037-1593BEA64352}"/>
                </a:ext>
              </a:extLst>
            </p:cNvPr>
            <p:cNvSpPr txBox="1"/>
            <p:nvPr/>
          </p:nvSpPr>
          <p:spPr>
            <a:xfrm>
              <a:off x="7851418" y="5101479"/>
              <a:ext cx="836729" cy="318060"/>
            </a:xfrm>
            <a:prstGeom prst="rect">
              <a:avLst/>
            </a:prstGeom>
            <a:noFill/>
            <a:ln>
              <a:noFill/>
            </a:ln>
          </p:spPr>
          <p:txBody>
            <a:bodyPr spcFirstLastPara="1" wrap="square" lIns="82275" tIns="82275" rIns="82275" bIns="82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60" b="1" i="0" u="none" strike="noStrike" cap="none" dirty="0">
                  <a:solidFill>
                    <a:srgbClr val="000000"/>
                  </a:solidFill>
                  <a:latin typeface="Arial"/>
                  <a:ea typeface="Arial"/>
                  <a:cs typeface="Arial"/>
                  <a:sym typeface="Arial"/>
                </a:rPr>
                <a:t>Rotated</a:t>
              </a:r>
              <a:endParaRPr sz="1260" b="1" i="0" u="none" strike="noStrike" cap="none" dirty="0">
                <a:solidFill>
                  <a:srgbClr val="000000"/>
                </a:solidFill>
                <a:latin typeface="Arial"/>
                <a:ea typeface="Arial"/>
                <a:cs typeface="Arial"/>
                <a:sym typeface="Arial"/>
              </a:endParaRPr>
            </a:p>
          </p:txBody>
        </p:sp>
        <p:pic>
          <p:nvPicPr>
            <p:cNvPr id="18" name="Google Shape;992;p133">
              <a:extLst>
                <a:ext uri="{FF2B5EF4-FFF2-40B4-BE49-F238E27FC236}">
                  <a16:creationId xmlns:a16="http://schemas.microsoft.com/office/drawing/2014/main" id="{71E30232-44AA-4755-AE38-876BDBB90801}"/>
                </a:ext>
              </a:extLst>
            </p:cNvPr>
            <p:cNvPicPr preferRelativeResize="0"/>
            <p:nvPr/>
          </p:nvPicPr>
          <p:blipFill rotWithShape="1">
            <a:blip r:embed="rId9">
              <a:alphaModFix/>
            </a:blip>
            <a:srcRect/>
            <a:stretch/>
          </p:blipFill>
          <p:spPr>
            <a:xfrm>
              <a:off x="10444598" y="5572853"/>
              <a:ext cx="1226433" cy="430800"/>
            </a:xfrm>
            <a:prstGeom prst="rect">
              <a:avLst/>
            </a:prstGeom>
            <a:noFill/>
            <a:ln>
              <a:noFill/>
            </a:ln>
          </p:spPr>
        </p:pic>
        <p:pic>
          <p:nvPicPr>
            <p:cNvPr id="19" name="Google Shape;993;p133">
              <a:extLst>
                <a:ext uri="{FF2B5EF4-FFF2-40B4-BE49-F238E27FC236}">
                  <a16:creationId xmlns:a16="http://schemas.microsoft.com/office/drawing/2014/main" id="{B04AA67B-C392-474C-BCB2-F4965D056198}"/>
                </a:ext>
              </a:extLst>
            </p:cNvPr>
            <p:cNvPicPr preferRelativeResize="0"/>
            <p:nvPr/>
          </p:nvPicPr>
          <p:blipFill rotWithShape="1">
            <a:blip r:embed="rId10">
              <a:alphaModFix/>
            </a:blip>
            <a:srcRect/>
            <a:stretch/>
          </p:blipFill>
          <p:spPr>
            <a:xfrm>
              <a:off x="11971203" y="5572850"/>
              <a:ext cx="1063078" cy="460028"/>
            </a:xfrm>
            <a:prstGeom prst="rect">
              <a:avLst/>
            </a:prstGeom>
            <a:noFill/>
            <a:ln>
              <a:noFill/>
            </a:ln>
          </p:spPr>
        </p:pic>
        <p:pic>
          <p:nvPicPr>
            <p:cNvPr id="20" name="Google Shape;994;p133">
              <a:extLst>
                <a:ext uri="{FF2B5EF4-FFF2-40B4-BE49-F238E27FC236}">
                  <a16:creationId xmlns:a16="http://schemas.microsoft.com/office/drawing/2014/main" id="{5C4D7667-D9DF-48DE-8715-3616872A47FE}"/>
                </a:ext>
              </a:extLst>
            </p:cNvPr>
            <p:cNvPicPr preferRelativeResize="0"/>
            <p:nvPr/>
          </p:nvPicPr>
          <p:blipFill rotWithShape="1">
            <a:blip r:embed="rId11">
              <a:alphaModFix/>
            </a:blip>
            <a:srcRect/>
            <a:stretch/>
          </p:blipFill>
          <p:spPr>
            <a:xfrm>
              <a:off x="11047286" y="6421613"/>
              <a:ext cx="1521744" cy="499728"/>
            </a:xfrm>
            <a:prstGeom prst="rect">
              <a:avLst/>
            </a:prstGeom>
            <a:noFill/>
            <a:ln>
              <a:noFill/>
            </a:ln>
          </p:spPr>
        </p:pic>
        <p:pic>
          <p:nvPicPr>
            <p:cNvPr id="21" name="Google Shape;995;p133">
              <a:extLst>
                <a:ext uri="{FF2B5EF4-FFF2-40B4-BE49-F238E27FC236}">
                  <a16:creationId xmlns:a16="http://schemas.microsoft.com/office/drawing/2014/main" id="{D7B18C41-5123-45AA-B2F5-62B0158A9D5C}"/>
                </a:ext>
              </a:extLst>
            </p:cNvPr>
            <p:cNvPicPr preferRelativeResize="0"/>
            <p:nvPr/>
          </p:nvPicPr>
          <p:blipFill rotWithShape="1">
            <a:blip r:embed="rId12">
              <a:alphaModFix/>
            </a:blip>
            <a:srcRect/>
            <a:stretch/>
          </p:blipFill>
          <p:spPr>
            <a:xfrm>
              <a:off x="8033326" y="5982186"/>
              <a:ext cx="481139" cy="1111464"/>
            </a:xfrm>
            <a:prstGeom prst="rect">
              <a:avLst/>
            </a:prstGeom>
            <a:noFill/>
            <a:ln>
              <a:noFill/>
            </a:ln>
          </p:spPr>
        </p:pic>
        <p:sp>
          <p:nvSpPr>
            <p:cNvPr id="22" name="Google Shape;996;p133">
              <a:extLst>
                <a:ext uri="{FF2B5EF4-FFF2-40B4-BE49-F238E27FC236}">
                  <a16:creationId xmlns:a16="http://schemas.microsoft.com/office/drawing/2014/main" id="{D100CE4B-33FF-40EF-B5A8-3EBDE96E1C91}"/>
                </a:ext>
              </a:extLst>
            </p:cNvPr>
            <p:cNvSpPr/>
            <p:nvPr/>
          </p:nvSpPr>
          <p:spPr>
            <a:xfrm>
              <a:off x="7618980" y="7311436"/>
              <a:ext cx="1327608" cy="2862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60" b="1" i="0" u="none" strike="noStrike" cap="none" dirty="0">
                  <a:solidFill>
                    <a:srgbClr val="000000"/>
                  </a:solidFill>
                  <a:latin typeface="Arial"/>
                  <a:ea typeface="Arial"/>
                  <a:cs typeface="Arial"/>
                  <a:sym typeface="Arial"/>
                </a:rPr>
                <a:t>Lifted Package</a:t>
              </a:r>
              <a:endParaRPr dirty="0"/>
            </a:p>
          </p:txBody>
        </p:sp>
        <p:sp>
          <p:nvSpPr>
            <p:cNvPr id="23" name="Google Shape;997;p133">
              <a:extLst>
                <a:ext uri="{FF2B5EF4-FFF2-40B4-BE49-F238E27FC236}">
                  <a16:creationId xmlns:a16="http://schemas.microsoft.com/office/drawing/2014/main" id="{ABDC2126-7BEC-4549-B046-CB32AACB02FD}"/>
                </a:ext>
              </a:extLst>
            </p:cNvPr>
            <p:cNvSpPr txBox="1"/>
            <p:nvPr/>
          </p:nvSpPr>
          <p:spPr>
            <a:xfrm>
              <a:off x="5342500" y="6988576"/>
              <a:ext cx="1114426" cy="318060"/>
            </a:xfrm>
            <a:prstGeom prst="rect">
              <a:avLst/>
            </a:prstGeom>
            <a:noFill/>
            <a:ln>
              <a:noFill/>
            </a:ln>
          </p:spPr>
          <p:txBody>
            <a:bodyPr spcFirstLastPara="1" wrap="square" lIns="82275" tIns="82275" rIns="82275" bIns="82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60" b="1" i="0" u="none" strike="noStrike" cap="none" dirty="0">
                  <a:solidFill>
                    <a:srgbClr val="000000"/>
                  </a:solidFill>
                  <a:latin typeface="Arial"/>
                  <a:ea typeface="Arial"/>
                  <a:cs typeface="Arial"/>
                  <a:sym typeface="Arial"/>
                </a:rPr>
                <a:t>Dis-colored</a:t>
              </a:r>
              <a:endParaRPr sz="1260" b="1"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65154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2F8B-FC40-4A3D-AD89-4683FF504ED9}"/>
              </a:ext>
            </a:extLst>
          </p:cNvPr>
          <p:cNvSpPr>
            <a:spLocks noGrp="1"/>
          </p:cNvSpPr>
          <p:nvPr>
            <p:ph type="title"/>
          </p:nvPr>
        </p:nvSpPr>
        <p:spPr/>
        <p:txBody>
          <a:bodyPr/>
          <a:lstStyle/>
          <a:p>
            <a:r>
              <a:rPr lang="en-US" dirty="0"/>
              <a:t>NVIDIA DALI - Data Loading Library</a:t>
            </a:r>
          </a:p>
        </p:txBody>
      </p:sp>
      <p:pic>
        <p:nvPicPr>
          <p:cNvPr id="6" name="Content Placeholder 5" descr="Diagram&#10;&#10;Description automatically generated">
            <a:extLst>
              <a:ext uri="{FF2B5EF4-FFF2-40B4-BE49-F238E27FC236}">
                <a16:creationId xmlns:a16="http://schemas.microsoft.com/office/drawing/2014/main" id="{F5EF6EB6-7D2B-4E72-8CDF-F7DCD448FD7A}"/>
              </a:ext>
            </a:extLst>
          </p:cNvPr>
          <p:cNvPicPr>
            <a:picLocks noGrp="1" noChangeAspect="1"/>
          </p:cNvPicPr>
          <p:nvPr>
            <p:ph idx="1"/>
          </p:nvPr>
        </p:nvPicPr>
        <p:blipFill>
          <a:blip r:embed="rId3"/>
          <a:stretch>
            <a:fillRect/>
          </a:stretch>
        </p:blipFill>
        <p:spPr>
          <a:xfrm>
            <a:off x="2940255" y="3406159"/>
            <a:ext cx="12407489" cy="5515516"/>
          </a:xfrm>
        </p:spPr>
      </p:pic>
      <p:sp>
        <p:nvSpPr>
          <p:cNvPr id="4" name="Text Placeholder 3">
            <a:extLst>
              <a:ext uri="{FF2B5EF4-FFF2-40B4-BE49-F238E27FC236}">
                <a16:creationId xmlns:a16="http://schemas.microsoft.com/office/drawing/2014/main" id="{5FCE94A6-7045-440E-A937-0064134CBC84}"/>
              </a:ext>
            </a:extLst>
          </p:cNvPr>
          <p:cNvSpPr>
            <a:spLocks noGrp="1"/>
          </p:cNvSpPr>
          <p:nvPr>
            <p:ph type="body" sz="quarter" idx="10"/>
          </p:nvPr>
        </p:nvSpPr>
        <p:spPr/>
        <p:txBody>
          <a:bodyPr/>
          <a:lstStyle/>
          <a:p>
            <a:r>
              <a:rPr lang="en-US" dirty="0"/>
              <a:t>A Library for Data Loading and Pre-Processing to Accelerate Deep Learning Applications</a:t>
            </a:r>
          </a:p>
        </p:txBody>
      </p:sp>
    </p:spTree>
    <p:extLst>
      <p:ext uri="{BB962C8B-B14F-4D97-AF65-F5344CB8AC3E}">
        <p14:creationId xmlns:p14="http://schemas.microsoft.com/office/powerpoint/2010/main" val="89758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lab 1</a:t>
            </a:r>
          </a:p>
        </p:txBody>
      </p:sp>
    </p:spTree>
    <p:extLst>
      <p:ext uri="{BB962C8B-B14F-4D97-AF65-F5344CB8AC3E}">
        <p14:creationId xmlns:p14="http://schemas.microsoft.com/office/powerpoint/2010/main" val="108282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Summary</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dirty="0"/>
              <a:t>Discuss Automatic Optical Inspection, PCBA process, current challenges of AOI machines on high false positives</a:t>
            </a:r>
          </a:p>
          <a:p>
            <a:pPr marL="342900" indent="-342900">
              <a:buFont typeface="Arial" panose="020B0604020202020204" pitchFamily="34" charset="0"/>
              <a:buChar char="•"/>
            </a:pPr>
            <a:r>
              <a:rPr lang="en-US" dirty="0"/>
              <a:t>Analyze, manipulate, and visualize real dataset from GPU production line</a:t>
            </a:r>
          </a:p>
          <a:p>
            <a:pPr marL="342900" indent="-342900">
              <a:buFont typeface="Arial" panose="020B0604020202020204" pitchFamily="34" charset="0"/>
              <a:buChar char="•"/>
            </a:pPr>
            <a:r>
              <a:rPr lang="en-US" dirty="0"/>
              <a:t>Examine labeling of data obtained from AOI machine and curating dataset further</a:t>
            </a:r>
          </a:p>
          <a:p>
            <a:pPr marL="342900" indent="-342900">
              <a:buFont typeface="Arial" panose="020B0604020202020204" pitchFamily="34" charset="0"/>
              <a:buChar char="•"/>
            </a:pPr>
            <a:r>
              <a:rPr lang="en-US" dirty="0"/>
              <a:t>Scope into short-term DL automation problem</a:t>
            </a:r>
          </a:p>
        </p:txBody>
      </p:sp>
      <p:sp>
        <p:nvSpPr>
          <p:cNvPr id="10" name="Text Placeholder 9"/>
          <p:cNvSpPr>
            <a:spLocks noGrp="1"/>
          </p:cNvSpPr>
          <p:nvPr>
            <p:ph type="body" sz="quarter" idx="10"/>
          </p:nvPr>
        </p:nvSpPr>
        <p:spPr/>
        <p:txBody>
          <a:bodyPr/>
          <a:lstStyle/>
          <a:p>
            <a:r>
              <a:rPr lang="en-US" dirty="0"/>
              <a:t> </a:t>
            </a:r>
          </a:p>
        </p:txBody>
      </p:sp>
    </p:spTree>
    <p:extLst>
      <p:ext uri="{BB962C8B-B14F-4D97-AF65-F5344CB8AC3E}">
        <p14:creationId xmlns:p14="http://schemas.microsoft.com/office/powerpoint/2010/main" val="254726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(Lab 2)</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dirty="0"/>
              <a:t>Apply transfer learning with ResNet-50 to train a custom classification model</a:t>
            </a:r>
          </a:p>
          <a:p>
            <a:pPr marL="342900" indent="-342900">
              <a:buFont typeface="Arial" panose="020B0604020202020204" pitchFamily="34" charset="0"/>
              <a:buChar char="•"/>
            </a:pPr>
            <a:r>
              <a:rPr lang="en-US" dirty="0"/>
              <a:t>Download pre-trained model/architecture from NGC</a:t>
            </a:r>
          </a:p>
          <a:p>
            <a:pPr marL="342900" indent="-342900">
              <a:buFont typeface="Arial" panose="020B0604020202020204" pitchFamily="34" charset="0"/>
              <a:buChar char="•"/>
            </a:pPr>
            <a:r>
              <a:rPr lang="en-US" dirty="0"/>
              <a:t>Apply augmentation technique to solve heavily imbalanced dataset</a:t>
            </a:r>
          </a:p>
          <a:p>
            <a:pPr marL="342900" indent="-342900">
              <a:buFont typeface="Arial" panose="020B0604020202020204" pitchFamily="34" charset="0"/>
              <a:buChar char="•"/>
            </a:pPr>
            <a:r>
              <a:rPr lang="en-US" dirty="0"/>
              <a:t>Fine-tune the model and setup evaluation metrics</a:t>
            </a:r>
          </a:p>
          <a:p>
            <a:pPr marL="342900" indent="-342900">
              <a:buFont typeface="Arial" panose="020B0604020202020204" pitchFamily="34" charset="0"/>
              <a:buChar char="•"/>
            </a:pPr>
            <a:r>
              <a:rPr lang="en-US" dirty="0"/>
              <a:t>Examine a confusion matrix and fine-tune results based on domain-expert tunable thresholding</a:t>
            </a:r>
          </a:p>
          <a:p>
            <a:pPr marL="342900" indent="-342900">
              <a:buFont typeface="Arial" panose="020B0604020202020204" pitchFamily="34" charset="0"/>
              <a:buChar char="•"/>
            </a:pPr>
            <a:r>
              <a:rPr lang="en-US" dirty="0"/>
              <a:t>Iterate “data curation – model training – error analysis” to further improve performance and reduce false positive rate</a:t>
            </a:r>
          </a:p>
        </p:txBody>
      </p:sp>
      <p:sp>
        <p:nvSpPr>
          <p:cNvPr id="10" name="Text Placeholder 9"/>
          <p:cNvSpPr>
            <a:spLocks noGrp="1"/>
          </p:cNvSpPr>
          <p:nvPr>
            <p:ph type="body" sz="quarter" idx="10"/>
          </p:nvPr>
        </p:nvSpPr>
        <p:spPr/>
        <p:txBody>
          <a:bodyPr/>
          <a:lstStyle/>
          <a:p>
            <a:r>
              <a:rPr lang="en-US" dirty="0"/>
              <a:t> </a:t>
            </a:r>
          </a:p>
        </p:txBody>
      </p:sp>
    </p:spTree>
    <p:extLst>
      <p:ext uri="{BB962C8B-B14F-4D97-AF65-F5344CB8AC3E}">
        <p14:creationId xmlns:p14="http://schemas.microsoft.com/office/powerpoint/2010/main" val="120374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(Lab 3)</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dirty="0"/>
              <a:t>Compile trained ResNet-50 model as </a:t>
            </a:r>
            <a:r>
              <a:rPr lang="en-US" dirty="0" err="1"/>
              <a:t>TensorRT</a:t>
            </a:r>
            <a:r>
              <a:rPr lang="en-US" dirty="0"/>
              <a:t> engine</a:t>
            </a:r>
          </a:p>
          <a:p>
            <a:pPr marL="342900" indent="-342900">
              <a:buFont typeface="Arial" panose="020B0604020202020204" pitchFamily="34" charset="0"/>
              <a:buChar char="•"/>
            </a:pPr>
            <a:r>
              <a:rPr lang="en-US" dirty="0"/>
              <a:t>Deploy TRT engine to Triton Inference Server</a:t>
            </a:r>
          </a:p>
          <a:p>
            <a:pPr marL="342900" indent="-342900">
              <a:buFont typeface="Arial" panose="020B0604020202020204" pitchFamily="34" charset="0"/>
              <a:buChar char="•"/>
            </a:pPr>
            <a:r>
              <a:rPr lang="en-US" dirty="0"/>
              <a:t>Send inference request to server</a:t>
            </a:r>
          </a:p>
          <a:p>
            <a:pPr marL="342900" indent="-342900">
              <a:buFont typeface="Arial" panose="020B0604020202020204" pitchFamily="34" charset="0"/>
              <a:buChar char="•"/>
            </a:pPr>
            <a:r>
              <a:rPr lang="en-US" dirty="0"/>
              <a:t>Compare the performance improvement using various inference configuration</a:t>
            </a:r>
          </a:p>
        </p:txBody>
      </p:sp>
      <p:sp>
        <p:nvSpPr>
          <p:cNvPr id="10" name="Text Placeholder 9"/>
          <p:cNvSpPr>
            <a:spLocks noGrp="1"/>
          </p:cNvSpPr>
          <p:nvPr>
            <p:ph type="body" sz="quarter" idx="10"/>
          </p:nvPr>
        </p:nvSpPr>
        <p:spPr/>
        <p:txBody>
          <a:bodyPr/>
          <a:lstStyle/>
          <a:p>
            <a:r>
              <a:rPr lang="en-US" dirty="0"/>
              <a:t> </a:t>
            </a:r>
          </a:p>
        </p:txBody>
      </p:sp>
    </p:spTree>
    <p:extLst>
      <p:ext uri="{BB962C8B-B14F-4D97-AF65-F5344CB8AC3E}">
        <p14:creationId xmlns:p14="http://schemas.microsoft.com/office/powerpoint/2010/main" val="372739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45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workshop cover</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dirty="0"/>
              <a:t>Overview of computer vision applications for various industrial inspection use cases</a:t>
            </a:r>
          </a:p>
          <a:p>
            <a:pPr marL="342900" indent="-342900">
              <a:buFont typeface="Arial" panose="020B0604020202020204" pitchFamily="34" charset="0"/>
              <a:buChar char="•"/>
            </a:pPr>
            <a:r>
              <a:rPr lang="en-US" dirty="0"/>
              <a:t>Data collection, curation, augmentation, defining performance metrics, training, inferencing, and iterating the whole processing pipeline to improve performance</a:t>
            </a:r>
          </a:p>
          <a:p>
            <a:pPr marL="342900" indent="-342900">
              <a:buFont typeface="Arial" panose="020B0604020202020204" pitchFamily="34" charset="0"/>
              <a:buChar char="•"/>
            </a:pPr>
            <a:r>
              <a:rPr lang="en-US" dirty="0"/>
              <a:t>Data curation covers processing raw dataset into </a:t>
            </a:r>
            <a:r>
              <a:rPr lang="en-US" dirty="0" err="1"/>
              <a:t>DataFrames</a:t>
            </a:r>
            <a:r>
              <a:rPr lang="en-US" dirty="0"/>
              <a:t>, exploratory data analysis, balancing heavily imbalanced dataset, and data augmentation</a:t>
            </a:r>
          </a:p>
          <a:p>
            <a:pPr marL="1295419" lvl="1" indent="-342900">
              <a:buFont typeface="Arial" panose="020B0604020202020204" pitchFamily="34" charset="0"/>
              <a:buChar char="•"/>
            </a:pPr>
            <a:r>
              <a:rPr lang="en-US" dirty="0"/>
              <a:t>Data augmentation provides both offline and online approaches using various augmentation techniques</a:t>
            </a:r>
          </a:p>
          <a:p>
            <a:pPr marL="342900" indent="-342900">
              <a:buFont typeface="Arial" panose="020B0604020202020204" pitchFamily="34" charset="0"/>
              <a:buChar char="•"/>
            </a:pPr>
            <a:r>
              <a:rPr lang="en-US" dirty="0"/>
              <a:t>Transfer learning methodology – starts with pre-trained network (ResNet-50) and fine-tune the model on a new custom dataset</a:t>
            </a:r>
          </a:p>
          <a:p>
            <a:pPr marL="342900" indent="-342900">
              <a:buFont typeface="Arial" panose="020B0604020202020204" pitchFamily="34" charset="0"/>
              <a:buChar char="•"/>
            </a:pPr>
            <a:r>
              <a:rPr lang="en-US" dirty="0"/>
              <a:t>GPU-accelerated </a:t>
            </a:r>
            <a:r>
              <a:rPr lang="en-US" dirty="0" err="1"/>
              <a:t>TensorRT</a:t>
            </a:r>
            <a:r>
              <a:rPr lang="en-US" dirty="0"/>
              <a:t> inferencing for fast end-to-end prototyping</a:t>
            </a:r>
          </a:p>
        </p:txBody>
      </p:sp>
      <p:sp>
        <p:nvSpPr>
          <p:cNvPr id="10" name="Text Placeholder 9"/>
          <p:cNvSpPr>
            <a:spLocks noGrp="1"/>
          </p:cNvSpPr>
          <p:nvPr>
            <p:ph type="body" sz="quarter" idx="10"/>
          </p:nvPr>
        </p:nvSpPr>
        <p:spPr/>
        <p:txBody>
          <a:bodyPr/>
          <a:lstStyle/>
          <a:p>
            <a:r>
              <a:rPr lang="en-US" dirty="0"/>
              <a:t> </a:t>
            </a:r>
          </a:p>
        </p:txBody>
      </p:sp>
    </p:spTree>
    <p:extLst>
      <p:ext uri="{BB962C8B-B14F-4D97-AF65-F5344CB8AC3E}">
        <p14:creationId xmlns:p14="http://schemas.microsoft.com/office/powerpoint/2010/main" val="22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286E5-5725-4544-4E14-0B173382DD56}"/>
              </a:ext>
            </a:extLst>
          </p:cNvPr>
          <p:cNvSpPr>
            <a:spLocks noGrp="1"/>
          </p:cNvSpPr>
          <p:nvPr>
            <p:ph type="title"/>
          </p:nvPr>
        </p:nvSpPr>
        <p:spPr/>
        <p:txBody>
          <a:bodyPr/>
          <a:lstStyle/>
          <a:p>
            <a:r>
              <a:rPr lang="en-US" dirty="0"/>
              <a:t>Workshop Outline</a:t>
            </a:r>
          </a:p>
        </p:txBody>
      </p:sp>
      <p:sp>
        <p:nvSpPr>
          <p:cNvPr id="4" name="Text Placeholder 3">
            <a:extLst>
              <a:ext uri="{FF2B5EF4-FFF2-40B4-BE49-F238E27FC236}">
                <a16:creationId xmlns:a16="http://schemas.microsoft.com/office/drawing/2014/main" id="{0D4D92FE-4D57-212F-DC5E-94D3A3AA4866}"/>
              </a:ext>
            </a:extLst>
          </p:cNvPr>
          <p:cNvSpPr>
            <a:spLocks noGrp="1"/>
          </p:cNvSpPr>
          <p:nvPr>
            <p:ph type="body" sz="quarter" idx="10"/>
          </p:nvPr>
        </p:nvSpPr>
        <p:spPr/>
        <p:txBody>
          <a:bodyPr/>
          <a:lstStyle/>
          <a:p>
            <a:r>
              <a:rPr lang="en-US" dirty="0"/>
              <a:t> </a:t>
            </a:r>
          </a:p>
        </p:txBody>
      </p:sp>
      <p:graphicFrame>
        <p:nvGraphicFramePr>
          <p:cNvPr id="8" name="Table 8">
            <a:extLst>
              <a:ext uri="{FF2B5EF4-FFF2-40B4-BE49-F238E27FC236}">
                <a16:creationId xmlns:a16="http://schemas.microsoft.com/office/drawing/2014/main" id="{05414977-0B40-8993-437C-23751CF84C9E}"/>
              </a:ext>
            </a:extLst>
          </p:cNvPr>
          <p:cNvGraphicFramePr>
            <a:graphicFrameLocks noGrp="1"/>
          </p:cNvGraphicFramePr>
          <p:nvPr>
            <p:ph idx="1"/>
            <p:extLst>
              <p:ext uri="{D42A27DB-BD31-4B8C-83A1-F6EECF244321}">
                <p14:modId xmlns:p14="http://schemas.microsoft.com/office/powerpoint/2010/main" val="2667384926"/>
              </p:ext>
            </p:extLst>
          </p:nvPr>
        </p:nvGraphicFramePr>
        <p:xfrm>
          <a:off x="854075" y="3505200"/>
          <a:ext cx="16579850" cy="582168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2735208810"/>
                    </a:ext>
                  </a:extLst>
                </a:gridCol>
                <a:gridCol w="14474825">
                  <a:extLst>
                    <a:ext uri="{9D8B030D-6E8A-4147-A177-3AD203B41FA5}">
                      <a16:colId xmlns:a16="http://schemas.microsoft.com/office/drawing/2014/main" val="3936432680"/>
                    </a:ext>
                  </a:extLst>
                </a:gridCol>
              </a:tblGrid>
              <a:tr h="1532180">
                <a:tc>
                  <a:txBody>
                    <a:bodyPr/>
                    <a:lstStyle/>
                    <a:p>
                      <a:r>
                        <a:rPr lang="en-US" b="0" dirty="0">
                          <a:solidFill>
                            <a:schemeClr val="tx1"/>
                          </a:solidFill>
                        </a:rPr>
                        <a:t>Lab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831"/>
                    </a:solidFill>
                  </a:tcPr>
                </a:tc>
                <a:tc>
                  <a:txBody>
                    <a:bodyPr/>
                    <a:lstStyle/>
                    <a:p>
                      <a:r>
                        <a:rPr lang="en-US" sz="2400" b="0" dirty="0">
                          <a:solidFill>
                            <a:srgbClr val="004831"/>
                          </a:solidFill>
                        </a:rPr>
                        <a:t>Automated Optical Inspection and Data Exploration</a:t>
                      </a:r>
                    </a:p>
                    <a:p>
                      <a:pPr marL="342900" indent="-342900" algn="l">
                        <a:lnSpc>
                          <a:spcPct val="90000"/>
                        </a:lnSpc>
                        <a:spcAft>
                          <a:spcPts val="1200"/>
                        </a:spcAft>
                        <a:buFont typeface="Arial" panose="020B0604020202020204" pitchFamily="34" charset="0"/>
                        <a:buChar char="•"/>
                      </a:pPr>
                      <a:r>
                        <a:rPr lang="en-US" sz="2000" b="0" dirty="0">
                          <a:solidFill>
                            <a:schemeClr val="tx1"/>
                          </a:solidFill>
                          <a:latin typeface="Trebuchet MS" panose="020B0603020202020204" pitchFamily="34" charset="0"/>
                        </a:rPr>
                        <a:t>Discuss automatic optical inspection, PCBA process, and current challenges of AOI machines on high false positives</a:t>
                      </a:r>
                    </a:p>
                    <a:p>
                      <a:pPr marL="342900" marR="0" lvl="0" indent="-342900" algn="l" defTabSz="1524030"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2000" b="0" dirty="0">
                          <a:solidFill>
                            <a:schemeClr val="tx1"/>
                          </a:solidFill>
                          <a:latin typeface="Trebuchet MS" panose="020B0603020202020204" pitchFamily="34" charset="0"/>
                        </a:rPr>
                        <a:t>Perform EDA on real dataset from GPU production line</a:t>
                      </a:r>
                    </a:p>
                    <a:p>
                      <a:pPr marL="342900" indent="-342900" algn="l">
                        <a:lnSpc>
                          <a:spcPct val="90000"/>
                        </a:lnSpc>
                        <a:spcAft>
                          <a:spcPts val="1200"/>
                        </a:spcAft>
                        <a:buFont typeface="Arial" panose="020B0604020202020204" pitchFamily="34" charset="0"/>
                        <a:buChar char="•"/>
                      </a:pPr>
                      <a:r>
                        <a:rPr lang="en-US" sz="2000" b="0" dirty="0">
                          <a:solidFill>
                            <a:schemeClr val="tx1"/>
                          </a:solidFill>
                          <a:latin typeface="Trebuchet MS" panose="020B0603020202020204" pitchFamily="34" charset="0"/>
                        </a:rPr>
                        <a:t>Scope into short-term DL automation problem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1813652718"/>
                  </a:ext>
                </a:extLst>
              </a:tr>
              <a:tr h="1944689">
                <a:tc>
                  <a:txBody>
                    <a:bodyPr/>
                    <a:lstStyle/>
                    <a:p>
                      <a:r>
                        <a:rPr lang="en-US" b="0" dirty="0">
                          <a:solidFill>
                            <a:schemeClr val="tx1"/>
                          </a:solidFill>
                        </a:rPr>
                        <a:t>Lab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831"/>
                    </a:solidFill>
                  </a:tcPr>
                </a:tc>
                <a:tc>
                  <a:txBody>
                    <a:bodyPr/>
                    <a:lstStyle/>
                    <a:p>
                      <a:r>
                        <a:rPr lang="en-US" sz="2400" b="0" dirty="0">
                          <a:solidFill>
                            <a:srgbClr val="004831"/>
                          </a:solidFill>
                        </a:rPr>
                        <a:t>Model Training with Transfer Learning</a:t>
                      </a:r>
                    </a:p>
                    <a:p>
                      <a:pPr marL="342900" indent="-342900" algn="l">
                        <a:lnSpc>
                          <a:spcPct val="90000"/>
                        </a:lnSpc>
                        <a:spcAft>
                          <a:spcPts val="1200"/>
                        </a:spcAft>
                        <a:buFont typeface="Arial" panose="020B0604020202020204" pitchFamily="34" charset="0"/>
                        <a:buChar char="•"/>
                      </a:pPr>
                      <a:r>
                        <a:rPr lang="en-US" sz="2000" dirty="0">
                          <a:solidFill>
                            <a:schemeClr val="tx1"/>
                          </a:solidFill>
                          <a:latin typeface="Trebuchet MS" panose="020B0603020202020204" pitchFamily="34" charset="0"/>
                        </a:rPr>
                        <a:t>Apply transfer learning with ResNet-50 architecture</a:t>
                      </a:r>
                    </a:p>
                    <a:p>
                      <a:pPr marL="342900" marR="0" lvl="0" indent="-342900" algn="l" defTabSz="1524030"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2000" dirty="0">
                          <a:solidFill>
                            <a:schemeClr val="tx1"/>
                          </a:solidFill>
                          <a:latin typeface="Trebuchet MS" panose="020B0603020202020204" pitchFamily="34" charset="0"/>
                        </a:rPr>
                        <a:t>Fine-tune the model and set up evaluation metrics</a:t>
                      </a:r>
                    </a:p>
                    <a:p>
                      <a:pPr marL="342900" marR="0" lvl="0" indent="-342900" algn="l" defTabSz="1524030"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2000" dirty="0">
                          <a:solidFill>
                            <a:schemeClr val="tx1"/>
                          </a:solidFill>
                          <a:latin typeface="Trebuchet MS" panose="020B0603020202020204" pitchFamily="34" charset="0"/>
                        </a:rPr>
                        <a:t>Apply augmentation technique to solve heavily imbalanced dataset</a:t>
                      </a:r>
                    </a:p>
                    <a:p>
                      <a:pPr marL="342900" indent="-342900" algn="l">
                        <a:lnSpc>
                          <a:spcPct val="90000"/>
                        </a:lnSpc>
                        <a:spcAft>
                          <a:spcPts val="1200"/>
                        </a:spcAft>
                        <a:buFont typeface="Arial" panose="020B0604020202020204" pitchFamily="34" charset="0"/>
                        <a:buChar char="•"/>
                      </a:pPr>
                      <a:r>
                        <a:rPr lang="en-US" sz="2000" dirty="0">
                          <a:solidFill>
                            <a:schemeClr val="tx1"/>
                          </a:solidFill>
                          <a:latin typeface="Trebuchet MS" panose="020B0603020202020204" pitchFamily="34" charset="0"/>
                        </a:rPr>
                        <a:t>Examine a confusion matrix and fine-tune results based on domain-expert tunable thresholding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3844656907"/>
                  </a:ext>
                </a:extLst>
              </a:tr>
              <a:tr h="1532180">
                <a:tc>
                  <a:txBody>
                    <a:bodyPr/>
                    <a:lstStyle/>
                    <a:p>
                      <a:r>
                        <a:rPr lang="en-US" b="0" dirty="0">
                          <a:solidFill>
                            <a:schemeClr val="tx1"/>
                          </a:solidFill>
                        </a:rPr>
                        <a:t>Lab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831"/>
                    </a:solidFill>
                  </a:tcPr>
                </a:tc>
                <a:tc>
                  <a:txBody>
                    <a:bodyPr/>
                    <a:lstStyle/>
                    <a:p>
                      <a:r>
                        <a:rPr lang="en-US" sz="2400" b="0" dirty="0">
                          <a:solidFill>
                            <a:srgbClr val="004831"/>
                          </a:solidFill>
                        </a:rPr>
                        <a:t>Model Deployment for Inference</a:t>
                      </a:r>
                    </a:p>
                    <a:p>
                      <a:pPr marL="342900" indent="-342900" algn="l">
                        <a:lnSpc>
                          <a:spcPct val="90000"/>
                        </a:lnSpc>
                        <a:spcAft>
                          <a:spcPts val="1200"/>
                        </a:spcAft>
                        <a:buFont typeface="Arial" panose="020B0604020202020204" pitchFamily="34" charset="0"/>
                        <a:buChar char="•"/>
                      </a:pPr>
                      <a:r>
                        <a:rPr lang="en-US" sz="2000" dirty="0">
                          <a:solidFill>
                            <a:schemeClr val="tx1"/>
                          </a:solidFill>
                          <a:latin typeface="Trebuchet MS" panose="020B0603020202020204" pitchFamily="34" charset="0"/>
                        </a:rPr>
                        <a:t>Compile trained ResNet-50 model as </a:t>
                      </a:r>
                      <a:r>
                        <a:rPr lang="en-US" sz="2000" dirty="0" err="1">
                          <a:solidFill>
                            <a:schemeClr val="tx1"/>
                          </a:solidFill>
                          <a:latin typeface="Trebuchet MS" panose="020B0603020202020204" pitchFamily="34" charset="0"/>
                        </a:rPr>
                        <a:t>TensorRT</a:t>
                      </a:r>
                      <a:r>
                        <a:rPr lang="en-US" sz="2000" dirty="0">
                          <a:solidFill>
                            <a:schemeClr val="tx1"/>
                          </a:solidFill>
                          <a:latin typeface="Trebuchet MS" panose="020B0603020202020204" pitchFamily="34" charset="0"/>
                        </a:rPr>
                        <a:t> engine</a:t>
                      </a:r>
                    </a:p>
                    <a:p>
                      <a:pPr marL="342900" indent="-342900" algn="l">
                        <a:lnSpc>
                          <a:spcPct val="90000"/>
                        </a:lnSpc>
                        <a:spcAft>
                          <a:spcPts val="1200"/>
                        </a:spcAft>
                        <a:buFont typeface="Arial" panose="020B0604020202020204" pitchFamily="34" charset="0"/>
                        <a:buChar char="•"/>
                      </a:pPr>
                      <a:r>
                        <a:rPr lang="en-US" sz="2000" dirty="0">
                          <a:solidFill>
                            <a:schemeClr val="tx1"/>
                          </a:solidFill>
                          <a:latin typeface="Trebuchet MS" panose="020B0603020202020204" pitchFamily="34" charset="0"/>
                        </a:rPr>
                        <a:t>Deploy TRT engine to Triton Inference Server</a:t>
                      </a:r>
                    </a:p>
                    <a:p>
                      <a:pPr marL="342900" indent="-342900" algn="l">
                        <a:lnSpc>
                          <a:spcPct val="90000"/>
                        </a:lnSpc>
                        <a:spcAft>
                          <a:spcPts val="1200"/>
                        </a:spcAft>
                        <a:buFont typeface="Arial" panose="020B0604020202020204" pitchFamily="34" charset="0"/>
                        <a:buChar char="•"/>
                      </a:pPr>
                      <a:r>
                        <a:rPr lang="en-US" sz="2000" dirty="0">
                          <a:solidFill>
                            <a:schemeClr val="tx1"/>
                          </a:solidFill>
                          <a:latin typeface="Trebuchet MS" panose="020B0603020202020204" pitchFamily="34" charset="0"/>
                        </a:rPr>
                        <a:t>Experiment various inference configurations to optimize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1736147614"/>
                  </a:ext>
                </a:extLst>
              </a:tr>
              <a:tr h="640080">
                <a:tc gridSpan="2">
                  <a:txBody>
                    <a:bodyPr/>
                    <a:lstStyle/>
                    <a:p>
                      <a:r>
                        <a:rPr lang="en-US" b="0" dirty="0">
                          <a:solidFill>
                            <a:schemeClr val="tx1"/>
                          </a:solidFill>
                        </a:rPr>
                        <a:t>Assessment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4831"/>
                    </a:solidFill>
                  </a:tcPr>
                </a:tc>
                <a:tc hMerge="1">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2972708915"/>
                  </a:ext>
                </a:extLst>
              </a:tr>
            </a:tbl>
          </a:graphicData>
        </a:graphic>
      </p:graphicFrame>
    </p:spTree>
    <p:extLst>
      <p:ext uri="{BB962C8B-B14F-4D97-AF65-F5344CB8AC3E}">
        <p14:creationId xmlns:p14="http://schemas.microsoft.com/office/powerpoint/2010/main" val="124310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952219479"/>
              </p:ext>
            </p:extLst>
          </p:nvPr>
        </p:nvGraphicFramePr>
        <p:xfrm>
          <a:off x="7478233" y="3825241"/>
          <a:ext cx="8541487" cy="5734812"/>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088796">
                <a:tc>
                  <a:txBody>
                    <a:bodyPr/>
                    <a:lstStyle/>
                    <a:p>
                      <a:pPr marL="0" marR="0" lvl="0" indent="0" algn="l" defTabSz="1524030" rtl="0" eaLnBrk="1" fontAlgn="auto" latinLnBrk="0" hangingPunct="1">
                        <a:lnSpc>
                          <a:spcPct val="90000"/>
                        </a:lnSpc>
                        <a:spcBef>
                          <a:spcPts val="0"/>
                        </a:spcBef>
                        <a:spcAft>
                          <a:spcPts val="1200"/>
                        </a:spcAft>
                        <a:buClrTx/>
                        <a:buSzTx/>
                        <a:buFontTx/>
                        <a:buNone/>
                        <a:tabLst/>
                        <a:defRPr/>
                      </a:pPr>
                      <a:r>
                        <a:rPr kumimoji="0" lang="en-US" sz="2700" b="0" i="0" u="none" strike="noStrike" kern="1200" cap="none" spc="0" normalizeH="0" baseline="0" noProof="0" dirty="0">
                          <a:ln>
                            <a:noFill/>
                          </a:ln>
                          <a:solidFill>
                            <a:srgbClr val="76B900"/>
                          </a:solidFill>
                          <a:effectLst/>
                          <a:uLnTx/>
                          <a:uFillTx/>
                          <a:latin typeface="Trebuchet MS" panose="020B0603020202020204" pitchFamily="34" charset="0"/>
                          <a:ea typeface="+mn-ea"/>
                          <a:cs typeface="+mn-cs"/>
                        </a:rPr>
                        <a:t>Lab 1 - Automatic Optical Inspection and Data Exploration</a:t>
                      </a:r>
                    </a:p>
                    <a:p>
                      <a:pPr marL="342900" marR="0" lvl="0" indent="-342900" algn="l" defTabSz="152403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Discuss automatic optical inspection, PCBA process, and current challenges of AOI machines on high false positives</a:t>
                      </a:r>
                    </a:p>
                    <a:p>
                      <a:pPr marL="342900" marR="0" lvl="0" indent="-342900" algn="l" defTabSz="152403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Perform EDA on real dataset from GPU production line</a:t>
                      </a:r>
                    </a:p>
                    <a:p>
                      <a:pPr marL="342900" marR="0" lvl="0" indent="-342900" algn="l" defTabSz="152403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Scope into short-term DL automation problem</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732331">
                <a:tc>
                  <a:txBody>
                    <a:bodyPr/>
                    <a:lstStyle/>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Lab 2 – Model Training with Transfer Learning</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732331">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Lab 3 – Model Deployment for Inference</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3342312926"/>
                  </a:ext>
                </a:extLst>
              </a:tr>
              <a:tr h="732331">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Assessment</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76564098"/>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332206" y="2728259"/>
            <a:ext cx="205216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a:solidFill>
                  <a:schemeClr val="tx1"/>
                </a:solidFill>
                <a:latin typeface="Trebuchet MS" panose="020B0603020202020204" pitchFamily="34" charset="0"/>
              </a:rPr>
              <a:t>AGENDA</a:t>
            </a:r>
          </a:p>
        </p:txBody>
      </p:sp>
    </p:spTree>
    <p:extLst>
      <p:ext uri="{BB962C8B-B14F-4D97-AF65-F5344CB8AC3E}">
        <p14:creationId xmlns:p14="http://schemas.microsoft.com/office/powerpoint/2010/main" val="103616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FF0D-DDE7-6F10-6A16-734F6BECD863}"/>
              </a:ext>
            </a:extLst>
          </p:cNvPr>
          <p:cNvSpPr>
            <a:spLocks noGrp="1"/>
          </p:cNvSpPr>
          <p:nvPr>
            <p:ph type="title"/>
          </p:nvPr>
        </p:nvSpPr>
        <p:spPr/>
        <p:txBody>
          <a:bodyPr/>
          <a:lstStyle/>
          <a:p>
            <a:r>
              <a:rPr lang="en-US" dirty="0"/>
              <a:t>Computer Vision</a:t>
            </a:r>
          </a:p>
        </p:txBody>
      </p:sp>
      <p:sp>
        <p:nvSpPr>
          <p:cNvPr id="3" name="Content Placeholder 2">
            <a:extLst>
              <a:ext uri="{FF2B5EF4-FFF2-40B4-BE49-F238E27FC236}">
                <a16:creationId xmlns:a16="http://schemas.microsoft.com/office/drawing/2014/main" id="{9AFE31AE-DF07-EE03-4653-2AFB0D54A8D5}"/>
              </a:ext>
            </a:extLst>
          </p:cNvPr>
          <p:cNvSpPr>
            <a:spLocks noGrp="1"/>
          </p:cNvSpPr>
          <p:nvPr>
            <p:ph idx="1"/>
          </p:nvPr>
        </p:nvSpPr>
        <p:spPr/>
        <p:txBody>
          <a:bodyPr/>
          <a:lstStyle/>
          <a:p>
            <a:pPr marL="342900" indent="-342900">
              <a:buFont typeface="Arial" panose="020B0604020202020204" pitchFamily="34" charset="0"/>
              <a:buChar char="•"/>
            </a:pPr>
            <a:r>
              <a:rPr lang="en-US" dirty="0"/>
              <a:t>Has been in some form of its present existence for decades</a:t>
            </a:r>
          </a:p>
          <a:p>
            <a:pPr marL="342900" indent="-342900">
              <a:buFont typeface="Arial" panose="020B0604020202020204" pitchFamily="34" charset="0"/>
              <a:buChar char="•"/>
            </a:pPr>
            <a:r>
              <a:rPr lang="en-US" dirty="0"/>
              <a:t>Enables devices to perceive, analyze, and interpret data in digital images and video. It’s also referred to as: </a:t>
            </a:r>
          </a:p>
          <a:p>
            <a:pPr marL="1295419" lvl="1" indent="-342900">
              <a:lnSpc>
                <a:spcPct val="100000"/>
              </a:lnSpc>
              <a:spcBef>
                <a:spcPts val="0"/>
              </a:spcBef>
              <a:spcAft>
                <a:spcPts val="0"/>
              </a:spcAft>
              <a:buFont typeface="Arial" panose="020B0604020202020204" pitchFamily="34" charset="0"/>
              <a:buChar char="•"/>
            </a:pPr>
            <a:r>
              <a:rPr lang="en-US" dirty="0"/>
              <a:t>Vision AI</a:t>
            </a:r>
          </a:p>
          <a:p>
            <a:pPr marL="1295419" lvl="1" indent="-342900">
              <a:lnSpc>
                <a:spcPct val="100000"/>
              </a:lnSpc>
              <a:spcBef>
                <a:spcPts val="0"/>
              </a:spcBef>
              <a:spcAft>
                <a:spcPts val="0"/>
              </a:spcAft>
              <a:buFont typeface="Arial" panose="020B0604020202020204" pitchFamily="34" charset="0"/>
              <a:buChar char="•"/>
            </a:pPr>
            <a:r>
              <a:rPr lang="en-US" dirty="0"/>
              <a:t>Traditional image processing in specific non-AI instances</a:t>
            </a:r>
          </a:p>
          <a:p>
            <a:pPr marL="1295419" lvl="1" indent="-342900">
              <a:lnSpc>
                <a:spcPct val="100000"/>
              </a:lnSpc>
              <a:spcBef>
                <a:spcPts val="0"/>
              </a:spcBef>
              <a:spcAft>
                <a:spcPts val="0"/>
              </a:spcAft>
              <a:buFont typeface="Arial" panose="020B0604020202020204" pitchFamily="34" charset="0"/>
              <a:buChar char="•"/>
            </a:pPr>
            <a:r>
              <a:rPr lang="en-US" dirty="0"/>
              <a:t>Machine vision in manufacturing and industrial use cases</a:t>
            </a:r>
          </a:p>
          <a:p>
            <a:pPr marL="342900" indent="-342900">
              <a:buFont typeface="Arial" panose="020B0604020202020204" pitchFamily="34" charset="0"/>
              <a:buChar char="•"/>
            </a:pPr>
            <a:r>
              <a:rPr lang="en-US" dirty="0"/>
              <a:t>Computer vision tasks include: </a:t>
            </a:r>
          </a:p>
          <a:p>
            <a:pPr marL="342900" indent="-342900">
              <a:buFont typeface="Arial" panose="020B0604020202020204" pitchFamily="34" charset="0"/>
              <a:buChar char="•"/>
            </a:pPr>
            <a:endParaRPr lang="en-US" dirty="0"/>
          </a:p>
          <a:p>
            <a:pPr lvl="1"/>
            <a:endParaRPr lang="en-US" dirty="0"/>
          </a:p>
          <a:p>
            <a:pPr marL="1295419" lvl="1" indent="-342900">
              <a:buFont typeface="Arial" panose="020B0604020202020204" pitchFamily="34" charset="0"/>
              <a:buChar char="•"/>
            </a:pPr>
            <a:endParaRPr lang="en-US" dirty="0"/>
          </a:p>
          <a:p>
            <a:pPr marL="1295419" lvl="1" indent="-342900">
              <a:buFont typeface="Arial" panose="020B0604020202020204" pitchFamily="34" charset="0"/>
              <a:buChar char="•"/>
            </a:pPr>
            <a:r>
              <a:rPr lang="en-US" dirty="0"/>
              <a:t>These tasks benefit from using AI-based computer vision algorithms because of the accuracy and robustness that can be achieved. In many cases, AI-based computer vision algorithms can outperform traditional algorithms in terms of these two performance metrics</a:t>
            </a:r>
          </a:p>
        </p:txBody>
      </p:sp>
      <p:sp>
        <p:nvSpPr>
          <p:cNvPr id="4" name="Text Placeholder 3">
            <a:extLst>
              <a:ext uri="{FF2B5EF4-FFF2-40B4-BE49-F238E27FC236}">
                <a16:creationId xmlns:a16="http://schemas.microsoft.com/office/drawing/2014/main" id="{0D2FDBC0-992D-A07E-EE22-F4F6189C481A}"/>
              </a:ext>
            </a:extLst>
          </p:cNvPr>
          <p:cNvSpPr>
            <a:spLocks noGrp="1"/>
          </p:cNvSpPr>
          <p:nvPr>
            <p:ph type="body" sz="quarter" idx="10"/>
          </p:nvPr>
        </p:nvSpPr>
        <p:spPr/>
        <p:txBody>
          <a:bodyPr/>
          <a:lstStyle/>
          <a:p>
            <a:r>
              <a:rPr lang="en-US" dirty="0"/>
              <a:t>Brief Primer on Computer Vision (</a:t>
            </a:r>
            <a:r>
              <a:rPr lang="en-US" dirty="0">
                <a:hlinkClick r:id="rId3"/>
              </a:rPr>
              <a:t>Source</a:t>
            </a:r>
            <a:r>
              <a:rPr lang="en-US" dirty="0"/>
              <a:t>)</a:t>
            </a:r>
          </a:p>
        </p:txBody>
      </p:sp>
      <p:graphicFrame>
        <p:nvGraphicFramePr>
          <p:cNvPr id="5" name="Table 5">
            <a:extLst>
              <a:ext uri="{FF2B5EF4-FFF2-40B4-BE49-F238E27FC236}">
                <a16:creationId xmlns:a16="http://schemas.microsoft.com/office/drawing/2014/main" id="{113C58C4-F032-4450-83A0-7BC4758855EE}"/>
              </a:ext>
            </a:extLst>
          </p:cNvPr>
          <p:cNvGraphicFramePr>
            <a:graphicFrameLocks/>
          </p:cNvGraphicFramePr>
          <p:nvPr>
            <p:extLst>
              <p:ext uri="{D42A27DB-BD31-4B8C-83A1-F6EECF244321}">
                <p14:modId xmlns:p14="http://schemas.microsoft.com/office/powerpoint/2010/main" val="1780283728"/>
              </p:ext>
            </p:extLst>
          </p:nvPr>
        </p:nvGraphicFramePr>
        <p:xfrm>
          <a:off x="1543050" y="6405389"/>
          <a:ext cx="15201900" cy="1890250"/>
        </p:xfrm>
        <a:graphic>
          <a:graphicData uri="http://schemas.openxmlformats.org/drawingml/2006/table">
            <a:tbl>
              <a:tblPr firstRow="1" bandRow="1">
                <a:tableStyleId>{5C22544A-7EE6-4342-B048-85BDC9FD1C3A}</a:tableStyleId>
              </a:tblPr>
              <a:tblGrid>
                <a:gridCol w="3800475">
                  <a:extLst>
                    <a:ext uri="{9D8B030D-6E8A-4147-A177-3AD203B41FA5}">
                      <a16:colId xmlns:a16="http://schemas.microsoft.com/office/drawing/2014/main" val="513906449"/>
                    </a:ext>
                  </a:extLst>
                </a:gridCol>
                <a:gridCol w="3800475">
                  <a:extLst>
                    <a:ext uri="{9D8B030D-6E8A-4147-A177-3AD203B41FA5}">
                      <a16:colId xmlns:a16="http://schemas.microsoft.com/office/drawing/2014/main" val="3363668591"/>
                    </a:ext>
                  </a:extLst>
                </a:gridCol>
                <a:gridCol w="3800475">
                  <a:extLst>
                    <a:ext uri="{9D8B030D-6E8A-4147-A177-3AD203B41FA5}">
                      <a16:colId xmlns:a16="http://schemas.microsoft.com/office/drawing/2014/main" val="707924524"/>
                    </a:ext>
                  </a:extLst>
                </a:gridCol>
                <a:gridCol w="3800475">
                  <a:extLst>
                    <a:ext uri="{9D8B030D-6E8A-4147-A177-3AD203B41FA5}">
                      <a16:colId xmlns:a16="http://schemas.microsoft.com/office/drawing/2014/main" val="3555701751"/>
                    </a:ext>
                  </a:extLst>
                </a:gridCol>
              </a:tblGrid>
              <a:tr h="488858">
                <a:tc>
                  <a:txBody>
                    <a:bodyPr/>
                    <a:lstStyle/>
                    <a:p>
                      <a:pPr marL="0" algn="ctr" defTabSz="1524030" rtl="0" eaLnBrk="1" latinLnBrk="0" hangingPunct="1"/>
                      <a:r>
                        <a:rPr lang="en-US" sz="2400" b="1" kern="1200" dirty="0">
                          <a:solidFill>
                            <a:schemeClr val="lt1"/>
                          </a:solidFill>
                          <a:latin typeface="+mn-lt"/>
                          <a:ea typeface="+mn-ea"/>
                          <a:cs typeface="+mn-cs"/>
                        </a:rPr>
                        <a:t>Detection</a:t>
                      </a:r>
                    </a:p>
                  </a:txBody>
                  <a:tcPr anchor="ctr">
                    <a:solidFill>
                      <a:schemeClr val="accent1"/>
                    </a:solidFill>
                  </a:tcPr>
                </a:tc>
                <a:tc>
                  <a:txBody>
                    <a:bodyPr/>
                    <a:lstStyle/>
                    <a:p>
                      <a:pPr marL="0" algn="ctr" defTabSz="1524030" rtl="0" eaLnBrk="1" latinLnBrk="0" hangingPunct="1"/>
                      <a:r>
                        <a:rPr lang="en-US" sz="2400" b="1" kern="1200" dirty="0">
                          <a:solidFill>
                            <a:schemeClr val="lt1"/>
                          </a:solidFill>
                          <a:latin typeface="+mn-lt"/>
                          <a:ea typeface="+mn-ea"/>
                          <a:cs typeface="+mn-cs"/>
                        </a:rPr>
                        <a:t>Classification</a:t>
                      </a:r>
                    </a:p>
                  </a:txBody>
                  <a:tcPr anchor="ctr">
                    <a:solidFill>
                      <a:schemeClr val="accent1"/>
                    </a:solidFill>
                  </a:tcPr>
                </a:tc>
                <a:tc>
                  <a:txBody>
                    <a:bodyPr/>
                    <a:lstStyle/>
                    <a:p>
                      <a:pPr marL="0" algn="ctr" defTabSz="1524030" rtl="0" eaLnBrk="1" latinLnBrk="0" hangingPunct="1"/>
                      <a:r>
                        <a:rPr lang="en-US" sz="2400" b="1" kern="1200" dirty="0">
                          <a:solidFill>
                            <a:schemeClr val="lt1"/>
                          </a:solidFill>
                          <a:latin typeface="+mn-lt"/>
                          <a:ea typeface="+mn-ea"/>
                          <a:cs typeface="+mn-cs"/>
                        </a:rPr>
                        <a:t>Segmentation</a:t>
                      </a:r>
                    </a:p>
                  </a:txBody>
                  <a:tcPr anchor="ctr">
                    <a:solidFill>
                      <a:schemeClr val="accent1"/>
                    </a:solidFill>
                  </a:tcPr>
                </a:tc>
                <a:tc>
                  <a:txBody>
                    <a:bodyPr/>
                    <a:lstStyle/>
                    <a:p>
                      <a:pPr marL="0" algn="ctr" defTabSz="1524030" rtl="0" eaLnBrk="1" latinLnBrk="0" hangingPunct="1"/>
                      <a:r>
                        <a:rPr lang="en-US" sz="2400" b="1" kern="1200" dirty="0">
                          <a:solidFill>
                            <a:schemeClr val="lt1"/>
                          </a:solidFill>
                          <a:latin typeface="+mn-lt"/>
                          <a:ea typeface="+mn-ea"/>
                          <a:cs typeface="+mn-cs"/>
                        </a:rPr>
                        <a:t>Image Synthesis</a:t>
                      </a:r>
                    </a:p>
                  </a:txBody>
                  <a:tcPr anchor="ctr">
                    <a:solidFill>
                      <a:schemeClr val="accent1"/>
                    </a:solidFill>
                  </a:tcPr>
                </a:tc>
                <a:extLst>
                  <a:ext uri="{0D108BD9-81ED-4DB2-BD59-A6C34878D82A}">
                    <a16:rowId xmlns:a16="http://schemas.microsoft.com/office/drawing/2014/main" val="3239706307"/>
                  </a:ext>
                </a:extLst>
              </a:tr>
              <a:tr h="1401392">
                <a:tc>
                  <a:txBody>
                    <a:bodyPr/>
                    <a:lstStyle/>
                    <a:p>
                      <a:pPr algn="ctr"/>
                      <a:r>
                        <a:rPr lang="en-US" sz="2000" dirty="0">
                          <a:solidFill>
                            <a:schemeClr val="bg1"/>
                          </a:solidFill>
                        </a:rPr>
                        <a:t>Locate, and sometimes track, where an object exists in an image</a:t>
                      </a:r>
                    </a:p>
                  </a:txBody>
                  <a:tcPr anchor="ctr"/>
                </a:tc>
                <a:tc>
                  <a:txBody>
                    <a:bodyPr/>
                    <a:lstStyle/>
                    <a:p>
                      <a:pPr algn="ctr"/>
                      <a:r>
                        <a:rPr lang="en-US" sz="2000" dirty="0">
                          <a:solidFill>
                            <a:schemeClr val="bg1"/>
                          </a:solidFill>
                        </a:rPr>
                        <a:t>Determine what object exists within the visual data</a:t>
                      </a:r>
                    </a:p>
                  </a:txBody>
                  <a:tcPr anchor="ctr"/>
                </a:tc>
                <a:tc>
                  <a:txBody>
                    <a:bodyPr/>
                    <a:lstStyle/>
                    <a:p>
                      <a:pPr algn="ctr"/>
                      <a:r>
                        <a:rPr lang="en-US" sz="2000" dirty="0">
                          <a:solidFill>
                            <a:schemeClr val="bg1"/>
                          </a:solidFill>
                        </a:rPr>
                        <a:t>Classify pixels belonging to a certain category</a:t>
                      </a:r>
                    </a:p>
                  </a:txBody>
                  <a:tcPr anchor="ctr"/>
                </a:tc>
                <a:tc>
                  <a:txBody>
                    <a:bodyPr/>
                    <a:lstStyle/>
                    <a:p>
                      <a:pPr algn="ctr"/>
                      <a:r>
                        <a:rPr lang="en-US" sz="2000" dirty="0">
                          <a:solidFill>
                            <a:schemeClr val="bg1"/>
                          </a:solidFill>
                        </a:rPr>
                        <a:t>Create synthetic data by morphing existing digital images to contain desired content</a:t>
                      </a:r>
                    </a:p>
                  </a:txBody>
                  <a:tcPr anchor="ctr"/>
                </a:tc>
                <a:extLst>
                  <a:ext uri="{0D108BD9-81ED-4DB2-BD59-A6C34878D82A}">
                    <a16:rowId xmlns:a16="http://schemas.microsoft.com/office/drawing/2014/main" val="3343629429"/>
                  </a:ext>
                </a:extLst>
              </a:tr>
            </a:tbl>
          </a:graphicData>
        </a:graphic>
      </p:graphicFrame>
    </p:spTree>
    <p:extLst>
      <p:ext uri="{BB962C8B-B14F-4D97-AF65-F5344CB8AC3E}">
        <p14:creationId xmlns:p14="http://schemas.microsoft.com/office/powerpoint/2010/main" val="371736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&amp; segmentation defects</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dirty="0"/>
              <a:t>We deal with defect classification problems using deep learning models to reduce false positives of capacitors in PCBAs obtained from a real production factory</a:t>
            </a:r>
          </a:p>
          <a:p>
            <a:pPr marL="1295419" lvl="1" indent="-342900">
              <a:buFont typeface="Arial" panose="020B0604020202020204" pitchFamily="34" charset="0"/>
              <a:buChar char="•"/>
            </a:pPr>
            <a:r>
              <a:rPr lang="en-US" dirty="0"/>
              <a:t>We used pre-trained ResNet-50 as a base-classifier, and then transfer-learned and fine-tuned to PCBA production dataset</a:t>
            </a:r>
          </a:p>
          <a:p>
            <a:pPr marL="342900" indent="-342900">
              <a:buFont typeface="Arial" panose="020B0604020202020204" pitchFamily="34" charset="0"/>
              <a:buChar char="•"/>
            </a:pPr>
            <a:r>
              <a:rPr lang="en-US" dirty="0"/>
              <a:t>For defects segmentation, we recommend the NVIDIA whitepaper on </a:t>
            </a:r>
            <a:r>
              <a:rPr lang="en-US" dirty="0">
                <a:hlinkClick r:id="rId3"/>
              </a:rPr>
              <a:t>Automatic Defect Inspection Using the NVIDIA End-to-End Deep Learning Platform</a:t>
            </a:r>
            <a:r>
              <a:rPr lang="en-US" dirty="0"/>
              <a:t>. This whitepaper covers how to use U-net and public DAGM dataset (with NVIDIA GPU T4 and TRT5). It shows 23.5x performance boost using T4 and TRT5, compared to CPU-TF</a:t>
            </a:r>
          </a:p>
        </p:txBody>
      </p:sp>
      <p:sp>
        <p:nvSpPr>
          <p:cNvPr id="10" name="Text Placeholder 9"/>
          <p:cNvSpPr>
            <a:spLocks noGrp="1"/>
          </p:cNvSpPr>
          <p:nvPr>
            <p:ph type="body" sz="quarter" idx="10"/>
          </p:nvPr>
        </p:nvSpPr>
        <p:spPr/>
        <p:txBody>
          <a:bodyPr/>
          <a:lstStyle/>
          <a:p>
            <a:r>
              <a:rPr lang="en-US" dirty="0"/>
              <a:t> </a:t>
            </a:r>
          </a:p>
        </p:txBody>
      </p:sp>
    </p:spTree>
    <p:extLst>
      <p:ext uri="{BB962C8B-B14F-4D97-AF65-F5344CB8AC3E}">
        <p14:creationId xmlns:p14="http://schemas.microsoft.com/office/powerpoint/2010/main" val="164434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3A988-E640-FA07-ED06-7AFBAF7337AA}"/>
              </a:ext>
            </a:extLst>
          </p:cNvPr>
          <p:cNvSpPr>
            <a:spLocks noGrp="1"/>
          </p:cNvSpPr>
          <p:nvPr>
            <p:ph type="title"/>
          </p:nvPr>
        </p:nvSpPr>
        <p:spPr/>
        <p:txBody>
          <a:bodyPr/>
          <a:lstStyle/>
          <a:p>
            <a:r>
              <a:rPr lang="en-US" dirty="0"/>
              <a:t>Classification Objective</a:t>
            </a:r>
          </a:p>
        </p:txBody>
      </p:sp>
      <p:sp>
        <p:nvSpPr>
          <p:cNvPr id="3" name="Content Placeholder 2">
            <a:extLst>
              <a:ext uri="{FF2B5EF4-FFF2-40B4-BE49-F238E27FC236}">
                <a16:creationId xmlns:a16="http://schemas.microsoft.com/office/drawing/2014/main" id="{CA5674D5-19DD-3014-A02C-E8DB2B4077FC}"/>
              </a:ext>
            </a:extLst>
          </p:cNvPr>
          <p:cNvSpPr>
            <a:spLocks noGrp="1"/>
          </p:cNvSpPr>
          <p:nvPr>
            <p:ph idx="1"/>
          </p:nvPr>
        </p:nvSpPr>
        <p:spPr/>
        <p:txBody>
          <a:bodyPr/>
          <a:lstStyle/>
          <a:p>
            <a:pPr marL="342900" indent="-342900">
              <a:buFont typeface="Arial" panose="020B0604020202020204" pitchFamily="34" charset="0"/>
              <a:buChar char="•"/>
            </a:pPr>
            <a:r>
              <a:rPr lang="en-US" dirty="0"/>
              <a:t>For classification tasks – it’s often important to minimize errors: </a:t>
            </a:r>
          </a:p>
          <a:p>
            <a:pPr marL="1295419" lvl="1" indent="-342900">
              <a:buFont typeface="Arial" panose="020B0604020202020204" pitchFamily="34" charset="0"/>
              <a:buChar char="•"/>
            </a:pPr>
            <a:r>
              <a:rPr lang="en-US" dirty="0"/>
              <a:t>False Positive – when predicted as defective when it’s not (False Positive)</a:t>
            </a:r>
          </a:p>
          <a:p>
            <a:pPr marL="1295419" lvl="1" indent="-342900">
              <a:buFont typeface="Arial" panose="020B0604020202020204" pitchFamily="34" charset="0"/>
              <a:buChar char="•"/>
            </a:pPr>
            <a:r>
              <a:rPr lang="en-US" dirty="0"/>
              <a:t>False Negative – when predicted as not defective while it is (Escape)</a:t>
            </a:r>
          </a:p>
        </p:txBody>
      </p:sp>
      <p:sp>
        <p:nvSpPr>
          <p:cNvPr id="4" name="Text Placeholder 3">
            <a:extLst>
              <a:ext uri="{FF2B5EF4-FFF2-40B4-BE49-F238E27FC236}">
                <a16:creationId xmlns:a16="http://schemas.microsoft.com/office/drawing/2014/main" id="{6DA4C99D-20EC-5955-A1CC-9918F7B21909}"/>
              </a:ext>
            </a:extLst>
          </p:cNvPr>
          <p:cNvSpPr>
            <a:spLocks noGrp="1"/>
          </p:cNvSpPr>
          <p:nvPr>
            <p:ph type="body" sz="quarter" idx="10"/>
          </p:nvPr>
        </p:nvSpPr>
        <p:spPr/>
        <p:txBody>
          <a:bodyPr/>
          <a:lstStyle/>
          <a:p>
            <a:r>
              <a:rPr lang="en-US" dirty="0"/>
              <a:t>Achieve High Accuracy and Minimize Error</a:t>
            </a:r>
          </a:p>
        </p:txBody>
      </p:sp>
      <p:graphicFrame>
        <p:nvGraphicFramePr>
          <p:cNvPr id="5" name="Table 5">
            <a:extLst>
              <a:ext uri="{FF2B5EF4-FFF2-40B4-BE49-F238E27FC236}">
                <a16:creationId xmlns:a16="http://schemas.microsoft.com/office/drawing/2014/main" id="{478672A3-FF48-B666-9DAE-CE1733AF8A4A}"/>
              </a:ext>
            </a:extLst>
          </p:cNvPr>
          <p:cNvGraphicFramePr>
            <a:graphicFrameLocks/>
          </p:cNvGraphicFramePr>
          <p:nvPr>
            <p:extLst>
              <p:ext uri="{D42A27DB-BD31-4B8C-83A1-F6EECF244321}">
                <p14:modId xmlns:p14="http://schemas.microsoft.com/office/powerpoint/2010/main" val="1145409758"/>
              </p:ext>
            </p:extLst>
          </p:nvPr>
        </p:nvGraphicFramePr>
        <p:xfrm>
          <a:off x="862013" y="5867400"/>
          <a:ext cx="16579848" cy="3613150"/>
        </p:xfrm>
        <a:graphic>
          <a:graphicData uri="http://schemas.openxmlformats.org/drawingml/2006/table">
            <a:tbl>
              <a:tblPr firstRow="1" bandRow="1">
                <a:tableStyleId>{5C22544A-7EE6-4342-B048-85BDC9FD1C3A}</a:tableStyleId>
              </a:tblPr>
              <a:tblGrid>
                <a:gridCol w="1550987">
                  <a:extLst>
                    <a:ext uri="{9D8B030D-6E8A-4147-A177-3AD203B41FA5}">
                      <a16:colId xmlns:a16="http://schemas.microsoft.com/office/drawing/2014/main" val="3418400866"/>
                    </a:ext>
                  </a:extLst>
                </a:gridCol>
                <a:gridCol w="2400300">
                  <a:extLst>
                    <a:ext uri="{9D8B030D-6E8A-4147-A177-3AD203B41FA5}">
                      <a16:colId xmlns:a16="http://schemas.microsoft.com/office/drawing/2014/main" val="2428388431"/>
                    </a:ext>
                  </a:extLst>
                </a:gridCol>
                <a:gridCol w="5651500">
                  <a:extLst>
                    <a:ext uri="{9D8B030D-6E8A-4147-A177-3AD203B41FA5}">
                      <a16:colId xmlns:a16="http://schemas.microsoft.com/office/drawing/2014/main" val="513906449"/>
                    </a:ext>
                  </a:extLst>
                </a:gridCol>
                <a:gridCol w="6977061">
                  <a:extLst>
                    <a:ext uri="{9D8B030D-6E8A-4147-A177-3AD203B41FA5}">
                      <a16:colId xmlns:a16="http://schemas.microsoft.com/office/drawing/2014/main" val="3555701751"/>
                    </a:ext>
                  </a:extLst>
                </a:gridCol>
              </a:tblGrid>
              <a:tr h="520700">
                <a:tc rowSpan="2" gridSpan="2">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dirty="0"/>
                    </a:p>
                  </a:txBody>
                  <a:tcPr/>
                </a:tc>
                <a:tc gridSpan="2">
                  <a:txBody>
                    <a:bodyPr/>
                    <a:lstStyle/>
                    <a:p>
                      <a:pPr algn="ctr"/>
                      <a:r>
                        <a:rPr lang="en-US" dirty="0"/>
                        <a:t>Predicted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329222614"/>
                  </a:ext>
                </a:extLst>
              </a:tr>
              <a:tr h="670560">
                <a:tc gridSpan="2" vMerge="1">
                  <a:txBody>
                    <a:bodyPr/>
                    <a:lstStyle/>
                    <a:p>
                      <a:endParaRPr lang="en-US"/>
                    </a:p>
                  </a:txBody>
                  <a:tcPr/>
                </a:tc>
                <a:tc hMerge="1" vMerge="1">
                  <a:txBody>
                    <a:bodyPr/>
                    <a:lstStyle/>
                    <a:p>
                      <a:endParaRPr lang="en-US" dirty="0"/>
                    </a:p>
                  </a:txBody>
                  <a:tcPr/>
                </a:tc>
                <a:tc>
                  <a:txBody>
                    <a:bodyPr/>
                    <a:lstStyle/>
                    <a:p>
                      <a:pPr marL="0" algn="ctr" defTabSz="1524030" rtl="0" eaLnBrk="1" latinLnBrk="0" hangingPunct="1"/>
                      <a:r>
                        <a:rPr lang="en-US" sz="3000" b="1" kern="1200" dirty="0">
                          <a:solidFill>
                            <a:schemeClr val="lt1"/>
                          </a:solidFill>
                          <a:latin typeface="+mn-lt"/>
                          <a:ea typeface="+mn-ea"/>
                          <a:cs typeface="+mn-cs"/>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1524030" rtl="0" eaLnBrk="1" latinLnBrk="0" hangingPunct="1"/>
                      <a:r>
                        <a:rPr lang="en-US" sz="3000" b="1" kern="1200" dirty="0">
                          <a:solidFill>
                            <a:schemeClr val="lt1"/>
                          </a:solidFill>
                          <a:latin typeface="+mn-lt"/>
                          <a:ea typeface="+mn-ea"/>
                          <a:cs typeface="+mn-cs"/>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239706307"/>
                  </a:ext>
                </a:extLst>
              </a:tr>
              <a:tr h="1196975">
                <a:tc rowSpan="2">
                  <a:txBody>
                    <a:bodyPr/>
                    <a:lstStyle/>
                    <a:p>
                      <a:r>
                        <a:rPr lang="en-US" dirty="0">
                          <a:solidFill>
                            <a:schemeClr val="tx1"/>
                          </a:solidFill>
                        </a:rPr>
                        <a:t>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3000" b="1" kern="1200" dirty="0">
                          <a:solidFill>
                            <a:schemeClr val="lt1"/>
                          </a:solidFill>
                          <a:latin typeface="+mn-lt"/>
                          <a:ea typeface="+mn-ea"/>
                          <a:cs typeface="+mn-cs"/>
                        </a:rPr>
                        <a:t>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dirty="0">
                          <a:solidFill>
                            <a:schemeClr val="bg1"/>
                          </a:solidFill>
                        </a:rPr>
                        <a:t>True 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solidFill>
                        </a:rPr>
                        <a:t>False 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3629429"/>
                  </a:ext>
                </a:extLst>
              </a:tr>
              <a:tr h="1196975">
                <a:tc vMerge="1">
                  <a:txBody>
                    <a:bodyPr/>
                    <a:lstStyle/>
                    <a:p>
                      <a:endParaRPr lang="en-US" dirty="0"/>
                    </a:p>
                  </a:txBody>
                  <a:tcPr/>
                </a:tc>
                <a:tc>
                  <a:txBody>
                    <a:bodyPr/>
                    <a:lstStyle/>
                    <a:p>
                      <a:pPr algn="ctr"/>
                      <a:r>
                        <a:rPr lang="en-US" sz="3000" b="1" kern="1200" dirty="0">
                          <a:solidFill>
                            <a:schemeClr val="lt1"/>
                          </a:solidFill>
                          <a:latin typeface="+mn-lt"/>
                          <a:ea typeface="+mn-ea"/>
                          <a:cs typeface="+mn-cs"/>
                        </a:rPr>
                        <a:t>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dirty="0">
                          <a:solidFill>
                            <a:schemeClr val="bg1"/>
                          </a:solidFill>
                        </a:rPr>
                        <a:t>False 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solidFill>
                        </a:rPr>
                        <a:t>True 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394727"/>
                  </a:ext>
                </a:extLst>
              </a:tr>
            </a:tbl>
          </a:graphicData>
        </a:graphic>
      </p:graphicFrame>
      <p:sp>
        <p:nvSpPr>
          <p:cNvPr id="6" name="Arrow: Up 5">
            <a:extLst>
              <a:ext uri="{FF2B5EF4-FFF2-40B4-BE49-F238E27FC236}">
                <a16:creationId xmlns:a16="http://schemas.microsoft.com/office/drawing/2014/main" id="{5DDADA2E-4CC0-1650-BB0E-FC9A42CC966F}"/>
              </a:ext>
            </a:extLst>
          </p:cNvPr>
          <p:cNvSpPr/>
          <p:nvPr/>
        </p:nvSpPr>
        <p:spPr>
          <a:xfrm>
            <a:off x="9334500" y="7302500"/>
            <a:ext cx="558800" cy="72390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BED064DC-B5EE-7B54-AC5D-228DEE752525}"/>
              </a:ext>
            </a:extLst>
          </p:cNvPr>
          <p:cNvSpPr/>
          <p:nvPr/>
        </p:nvSpPr>
        <p:spPr>
          <a:xfrm>
            <a:off x="16243300" y="8470900"/>
            <a:ext cx="558800" cy="72390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1559A213-F219-920F-E6CF-E0E51A3F2078}"/>
              </a:ext>
            </a:extLst>
          </p:cNvPr>
          <p:cNvSpPr/>
          <p:nvPr/>
        </p:nvSpPr>
        <p:spPr>
          <a:xfrm>
            <a:off x="16243300" y="7302500"/>
            <a:ext cx="558800" cy="72390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5378802-5F2E-53AE-CF4C-403D59101190}"/>
              </a:ext>
            </a:extLst>
          </p:cNvPr>
          <p:cNvSpPr/>
          <p:nvPr/>
        </p:nvSpPr>
        <p:spPr>
          <a:xfrm>
            <a:off x="9334500" y="8470900"/>
            <a:ext cx="558800" cy="72390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8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7C0A-5D50-F2A8-43EE-64F74488BFB0}"/>
              </a:ext>
            </a:extLst>
          </p:cNvPr>
          <p:cNvSpPr>
            <a:spLocks noGrp="1"/>
          </p:cNvSpPr>
          <p:nvPr>
            <p:ph type="title"/>
          </p:nvPr>
        </p:nvSpPr>
        <p:spPr/>
        <p:txBody>
          <a:bodyPr/>
          <a:lstStyle/>
          <a:p>
            <a:r>
              <a:rPr lang="en-US" dirty="0"/>
              <a:t>Industrial Inspection Use cases</a:t>
            </a:r>
          </a:p>
        </p:txBody>
      </p:sp>
      <p:sp>
        <p:nvSpPr>
          <p:cNvPr id="4" name="Text Placeholder 3">
            <a:extLst>
              <a:ext uri="{FF2B5EF4-FFF2-40B4-BE49-F238E27FC236}">
                <a16:creationId xmlns:a16="http://schemas.microsoft.com/office/drawing/2014/main" id="{75CFC1B2-6E70-CD69-7EF1-9E5EB35FE8EA}"/>
              </a:ext>
            </a:extLst>
          </p:cNvPr>
          <p:cNvSpPr>
            <a:spLocks noGrp="1"/>
          </p:cNvSpPr>
          <p:nvPr>
            <p:ph type="body" sz="quarter" idx="10"/>
          </p:nvPr>
        </p:nvSpPr>
        <p:spPr/>
        <p:txBody>
          <a:bodyPr/>
          <a:lstStyle/>
          <a:p>
            <a:r>
              <a:rPr lang="en-US" dirty="0"/>
              <a:t>Inspection is a Critical Function Across Industries</a:t>
            </a:r>
          </a:p>
        </p:txBody>
      </p:sp>
      <p:pic>
        <p:nvPicPr>
          <p:cNvPr id="1030" name="Picture 6" descr="Agriculture Drone Inspection - UAV Aerial Inspections - Everdrone">
            <a:extLst>
              <a:ext uri="{FF2B5EF4-FFF2-40B4-BE49-F238E27FC236}">
                <a16:creationId xmlns:a16="http://schemas.microsoft.com/office/drawing/2014/main" id="{C255F5BD-7495-2F89-092A-0729FDB649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57"/>
          <a:stretch/>
        </p:blipFill>
        <p:spPr bwMode="auto">
          <a:xfrm>
            <a:off x="9279956" y="6586394"/>
            <a:ext cx="4114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griculture Inspection Monitoring Fee Increases | safnow.org">
            <a:extLst>
              <a:ext uri="{FF2B5EF4-FFF2-40B4-BE49-F238E27FC236}">
                <a16:creationId xmlns:a16="http://schemas.microsoft.com/office/drawing/2014/main" id="{23E638E0-C24E-CDBE-719F-ACB652B07D92}"/>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25000"/>
          <a:stretch/>
        </p:blipFill>
        <p:spPr bwMode="auto">
          <a:xfrm>
            <a:off x="13668362" y="3310626"/>
            <a:ext cx="4114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gital Strategy Playbook: Construction Safety &amp; Inspection - Digital  Builder">
            <a:extLst>
              <a:ext uri="{FF2B5EF4-FFF2-40B4-BE49-F238E27FC236}">
                <a16:creationId xmlns:a16="http://schemas.microsoft.com/office/drawing/2014/main" id="{7627C82D-BA9F-BDFD-B510-BD8B43DADF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625"/>
          <a:stretch/>
        </p:blipFill>
        <p:spPr bwMode="auto">
          <a:xfrm>
            <a:off x="504838" y="3310626"/>
            <a:ext cx="4114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nufacturing Inspection Software | Field Eagle">
            <a:extLst>
              <a:ext uri="{FF2B5EF4-FFF2-40B4-BE49-F238E27FC236}">
                <a16:creationId xmlns:a16="http://schemas.microsoft.com/office/drawing/2014/main" id="{48EAA4DC-10F8-D129-0FB5-B21BD86A75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67515" y="6586394"/>
            <a:ext cx="4114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erospace Manufacturing: Technology, Materials, Inspection, Quality Control  and More | CNCLATHING">
            <a:extLst>
              <a:ext uri="{FF2B5EF4-FFF2-40B4-BE49-F238E27FC236}">
                <a16:creationId xmlns:a16="http://schemas.microsoft.com/office/drawing/2014/main" id="{E7135EDB-91E5-75A0-56FD-A7E28B39055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67" b="1"/>
          <a:stretch/>
        </p:blipFill>
        <p:spPr bwMode="auto">
          <a:xfrm>
            <a:off x="4892397" y="6586394"/>
            <a:ext cx="41148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erything you need to know about Visual Inspection with AI">
            <a:extLst>
              <a:ext uri="{FF2B5EF4-FFF2-40B4-BE49-F238E27FC236}">
                <a16:creationId xmlns:a16="http://schemas.microsoft.com/office/drawing/2014/main" id="{B0809F45-CE1C-6493-7F49-0B9744EC7A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7219" y="3310626"/>
            <a:ext cx="4115647"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CD3BF5-10C1-A993-65B1-4B8B136D33C3}"/>
              </a:ext>
            </a:extLst>
          </p:cNvPr>
          <p:cNvSpPr txBox="1"/>
          <p:nvPr/>
        </p:nvSpPr>
        <p:spPr>
          <a:xfrm>
            <a:off x="6002345" y="6151901"/>
            <a:ext cx="1901228" cy="3259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Auto</a:t>
            </a:r>
          </a:p>
        </p:txBody>
      </p:sp>
      <p:sp>
        <p:nvSpPr>
          <p:cNvPr id="15" name="TextBox 14">
            <a:extLst>
              <a:ext uri="{FF2B5EF4-FFF2-40B4-BE49-F238E27FC236}">
                <a16:creationId xmlns:a16="http://schemas.microsoft.com/office/drawing/2014/main" id="{F1D3F5C4-DF16-8B57-CFBC-51206AA63DE6}"/>
              </a:ext>
            </a:extLst>
          </p:cNvPr>
          <p:cNvSpPr txBox="1"/>
          <p:nvPr/>
        </p:nvSpPr>
        <p:spPr>
          <a:xfrm>
            <a:off x="10384428" y="6151901"/>
            <a:ext cx="1901228" cy="3259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Infrastructure</a:t>
            </a:r>
          </a:p>
        </p:txBody>
      </p:sp>
      <p:sp>
        <p:nvSpPr>
          <p:cNvPr id="16" name="TextBox 15">
            <a:extLst>
              <a:ext uri="{FF2B5EF4-FFF2-40B4-BE49-F238E27FC236}">
                <a16:creationId xmlns:a16="http://schemas.microsoft.com/office/drawing/2014/main" id="{AAB2817C-1F5C-64CB-AAD9-47CC97840E83}"/>
              </a:ext>
            </a:extLst>
          </p:cNvPr>
          <p:cNvSpPr txBox="1"/>
          <p:nvPr/>
        </p:nvSpPr>
        <p:spPr>
          <a:xfrm>
            <a:off x="14775148" y="9421253"/>
            <a:ext cx="1901228" cy="3259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Manufacturing</a:t>
            </a:r>
          </a:p>
        </p:txBody>
      </p:sp>
      <p:sp>
        <p:nvSpPr>
          <p:cNvPr id="17" name="TextBox 16">
            <a:extLst>
              <a:ext uri="{FF2B5EF4-FFF2-40B4-BE49-F238E27FC236}">
                <a16:creationId xmlns:a16="http://schemas.microsoft.com/office/drawing/2014/main" id="{BDE8C963-C3EE-DAEB-E4DC-2415901E67E6}"/>
              </a:ext>
            </a:extLst>
          </p:cNvPr>
          <p:cNvSpPr txBox="1"/>
          <p:nvPr/>
        </p:nvSpPr>
        <p:spPr>
          <a:xfrm>
            <a:off x="14775148" y="6151901"/>
            <a:ext cx="1901228" cy="3259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Agriculture</a:t>
            </a:r>
            <a:endParaRPr lang="en-US" sz="1600"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40953DCF-E27E-7012-805C-7986D750EAC8}"/>
              </a:ext>
            </a:extLst>
          </p:cNvPr>
          <p:cNvSpPr txBox="1"/>
          <p:nvPr/>
        </p:nvSpPr>
        <p:spPr>
          <a:xfrm>
            <a:off x="5997814" y="9421253"/>
            <a:ext cx="1901228" cy="3259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Aerospace</a:t>
            </a:r>
          </a:p>
        </p:txBody>
      </p:sp>
      <p:pic>
        <p:nvPicPr>
          <p:cNvPr id="7" name="Picture 6" descr="How to Pass the MD State Inspection | General Automotive">
            <a:extLst>
              <a:ext uri="{FF2B5EF4-FFF2-40B4-BE49-F238E27FC236}">
                <a16:creationId xmlns:a16="http://schemas.microsoft.com/office/drawing/2014/main" id="{8D076D2D-1094-68C2-2630-A77F360584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5135" y="3310626"/>
            <a:ext cx="4106587" cy="27432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1E4D55A-764A-8B95-192E-068D2F6CB027}"/>
              </a:ext>
            </a:extLst>
          </p:cNvPr>
          <p:cNvSpPr txBox="1"/>
          <p:nvPr/>
        </p:nvSpPr>
        <p:spPr>
          <a:xfrm>
            <a:off x="1611624" y="6151901"/>
            <a:ext cx="1901228" cy="3259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Construction</a:t>
            </a:r>
          </a:p>
        </p:txBody>
      </p:sp>
      <p:sp>
        <p:nvSpPr>
          <p:cNvPr id="21" name="TextBox 20">
            <a:extLst>
              <a:ext uri="{FF2B5EF4-FFF2-40B4-BE49-F238E27FC236}">
                <a16:creationId xmlns:a16="http://schemas.microsoft.com/office/drawing/2014/main" id="{9DE261A5-FC77-3881-ED8F-6323D3491DE7}"/>
              </a:ext>
            </a:extLst>
          </p:cNvPr>
          <p:cNvSpPr txBox="1"/>
          <p:nvPr/>
        </p:nvSpPr>
        <p:spPr>
          <a:xfrm>
            <a:off x="1611624" y="9421253"/>
            <a:ext cx="1901228" cy="3259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Energy</a:t>
            </a:r>
          </a:p>
        </p:txBody>
      </p:sp>
      <p:sp>
        <p:nvSpPr>
          <p:cNvPr id="22" name="TextBox 21">
            <a:extLst>
              <a:ext uri="{FF2B5EF4-FFF2-40B4-BE49-F238E27FC236}">
                <a16:creationId xmlns:a16="http://schemas.microsoft.com/office/drawing/2014/main" id="{60A639E9-EDDE-B9C2-869E-24C4FBF3C34E}"/>
              </a:ext>
            </a:extLst>
          </p:cNvPr>
          <p:cNvSpPr txBox="1"/>
          <p:nvPr/>
        </p:nvSpPr>
        <p:spPr>
          <a:xfrm>
            <a:off x="10384428" y="9421253"/>
            <a:ext cx="1901228" cy="3259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Drone Inspection</a:t>
            </a:r>
          </a:p>
        </p:txBody>
      </p:sp>
      <p:pic>
        <p:nvPicPr>
          <p:cNvPr id="8" name="Picture 8" descr="Visual Inspection with AI | Energy Demo">
            <a:extLst>
              <a:ext uri="{FF2B5EF4-FFF2-40B4-BE49-F238E27FC236}">
                <a16:creationId xmlns:a16="http://schemas.microsoft.com/office/drawing/2014/main" id="{64F198ED-2BC4-4227-2864-18BBEE40D8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4851" t="21802" b="7832"/>
          <a:stretch/>
        </p:blipFill>
        <p:spPr bwMode="auto">
          <a:xfrm>
            <a:off x="504838" y="6586393"/>
            <a:ext cx="41148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11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 id="{C155199A-4051-4077-9B61-8C08366C575E}" vid="{EE00D7B2-1BCD-4A56-BF5E-EA419BCB5B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9" ma:contentTypeDescription="Create a new document." ma:contentTypeScope="" ma:versionID="fcde6cb6e5b565f52a32cb032605f1f9">
  <xsd:schema xmlns:xsd="http://www.w3.org/2001/XMLSchema" xmlns:xs="http://www.w3.org/2001/XMLSchema" xmlns:p="http://schemas.microsoft.com/office/2006/metadata/properties" xmlns:ns1="http://schemas.microsoft.com/sharepoint/v3" xmlns:ns2="2a5b1eea-32a8-4673-8d38-de3226caeee3" targetNamespace="http://schemas.microsoft.com/office/2006/metadata/properties" ma:root="true" ma:fieldsID="b5af4115d1994613132868cab7bea98b" ns1:_="" ns2:_="">
    <xsd:import namespace="http://schemas.microsoft.com/sharepoint/v3"/>
    <xsd:import namespace="2a5b1eea-32a8-4673-8d38-de3226caeee3"/>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http://purl.org/dc/terms/"/>
    <ds:schemaRef ds:uri="http://www.w3.org/XML/1998/namespace"/>
    <ds:schemaRef ds:uri="2a5b1eea-32a8-4673-8d38-de3226caeee3"/>
    <ds:schemaRef ds:uri="http://schemas.microsoft.com/sharepoint/v3"/>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E25C9F6F-3A45-4E85-85EB-58688320BE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5b1eea-32a8-4673-8d38-de3226caee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25360</TotalTime>
  <Words>1606</Words>
  <Application>Microsoft Office PowerPoint</Application>
  <PresentationFormat>Custom</PresentationFormat>
  <Paragraphs>292</Paragraphs>
  <Slides>27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Courier New</vt:lpstr>
      <vt:lpstr>Trebuchet MS</vt:lpstr>
      <vt:lpstr>Wingdings</vt:lpstr>
      <vt:lpstr>Title &amp; Bullet</vt:lpstr>
      <vt:lpstr>Computer vision for industrial inspection</vt:lpstr>
      <vt:lpstr>Workshop summary</vt:lpstr>
      <vt:lpstr>What does this workshop cover</vt:lpstr>
      <vt:lpstr>Workshop Outline</vt:lpstr>
      <vt:lpstr>PowerPoint Presentation</vt:lpstr>
      <vt:lpstr>Computer Vision</vt:lpstr>
      <vt:lpstr>Classification &amp; segmentation defects</vt:lpstr>
      <vt:lpstr>Classification Objective</vt:lpstr>
      <vt:lpstr>Industrial Inspection Use cases</vt:lpstr>
      <vt:lpstr>Automation in Industrial Inspection</vt:lpstr>
      <vt:lpstr>Manufacturing inspection use case</vt:lpstr>
      <vt:lpstr>Challenges with PCBA Manufacturing</vt:lpstr>
      <vt:lpstr>Challenges with AOI</vt:lpstr>
      <vt:lpstr>DL-Based Solution Development workflow</vt:lpstr>
      <vt:lpstr>PBCA AOI Data and Decision flow</vt:lpstr>
      <vt:lpstr>Data Directory Structure</vt:lpstr>
      <vt:lpstr>Manual verification by human inspectors</vt:lpstr>
      <vt:lpstr>PCBA IC Components – True Defects Count</vt:lpstr>
      <vt:lpstr>Sample aoi output from pbca board</vt:lpstr>
      <vt:lpstr>Traditional AOI yields high False positive rate</vt:lpstr>
      <vt:lpstr>Examples of True positive Defected Capacitors</vt:lpstr>
      <vt:lpstr>NVIDIA DALI - Data Loading Library</vt:lpstr>
      <vt:lpstr>End of lab 1</vt:lpstr>
      <vt:lpstr>Lab 1 Summary</vt:lpstr>
      <vt:lpstr>What’s next (Lab 2)</vt:lpstr>
      <vt:lpstr>What’s Next (Lab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for industrial inspection</dc:title>
  <dc:creator>Kevin Lee (Developer Programs)</dc:creator>
  <cp:lastModifiedBy>Kevin Lee (Developer Programs)</cp:lastModifiedBy>
  <cp:revision>2</cp:revision>
  <dcterms:created xsi:type="dcterms:W3CDTF">2022-06-18T02:07:11Z</dcterms:created>
  <dcterms:modified xsi:type="dcterms:W3CDTF">2022-08-02T17:08:25Z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